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5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59" r:id="rId6"/>
    <p:sldId id="277" r:id="rId7"/>
    <p:sldId id="279" r:id="rId8"/>
    <p:sldId id="281" r:id="rId9"/>
    <p:sldId id="280" r:id="rId10"/>
    <p:sldId id="261" r:id="rId11"/>
    <p:sldId id="262" r:id="rId12"/>
    <p:sldId id="282" r:id="rId13"/>
    <p:sldId id="283" r:id="rId14"/>
    <p:sldId id="284" r:id="rId15"/>
    <p:sldId id="268" r:id="rId16"/>
    <p:sldId id="269" r:id="rId17"/>
    <p:sldId id="264" r:id="rId18"/>
    <p:sldId id="270" r:id="rId19"/>
    <p:sldId id="265" r:id="rId20"/>
    <p:sldId id="266" r:id="rId21"/>
    <p:sldId id="267" r:id="rId22"/>
    <p:sldId id="275" r:id="rId23"/>
  </p:sldIdLst>
  <p:sldSz cx="7620000" cy="5715000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6CA6FAB-C913-4F5A-8517-E478B2B93F31}">
          <p14:sldIdLst>
            <p14:sldId id="256"/>
            <p14:sldId id="257"/>
            <p14:sldId id="273"/>
            <p14:sldId id="274"/>
            <p14:sldId id="259"/>
          </p14:sldIdLst>
        </p14:section>
        <p14:section name="Problems" id="{7323AD85-EA65-4CA3-B76B-26E357CA5368}">
          <p14:sldIdLst>
            <p14:sldId id="277"/>
            <p14:sldId id="279"/>
            <p14:sldId id="281"/>
          </p14:sldIdLst>
        </p14:section>
        <p14:section name="Design" id="{D34261C9-3925-4DBD-86C9-200ABDABE543}">
          <p14:sldIdLst>
            <p14:sldId id="280"/>
            <p14:sldId id="261"/>
            <p14:sldId id="262"/>
            <p14:sldId id="282"/>
            <p14:sldId id="283"/>
            <p14:sldId id="284"/>
          </p14:sldIdLst>
        </p14:section>
        <p14:section name="Implementation" id="{835603AA-FE88-43C4-8042-F3EC9F0BF10F}">
          <p14:sldIdLst>
            <p14:sldId id="268"/>
          </p14:sldIdLst>
        </p14:section>
        <p14:section name="Feasibility" id="{98379B2B-4500-495C-8687-7B1F07F91FFE}">
          <p14:sldIdLst>
            <p14:sldId id="269"/>
            <p14:sldId id="264"/>
            <p14:sldId id="270"/>
          </p14:sldIdLst>
        </p14:section>
        <p14:section name="Related" id="{20CF390F-E878-4E86-A361-F98942505BDC}">
          <p14:sldIdLst>
            <p14:sldId id="265"/>
          </p14:sldIdLst>
        </p14:section>
        <p14:section name="End" id="{20D7E8F8-A9C0-442F-825F-C506E0F816D8}">
          <p14:sldIdLst>
            <p14:sldId id="266"/>
            <p14:sldId id="267"/>
          </p14:sldIdLst>
        </p14:section>
        <p14:section name="Extra" id="{B1B3E5AD-7E78-430B-8F0F-0A0E6D20E0FC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Boos" initials="KB" lastIdx="2" clrIdx="0">
    <p:extLst>
      <p:ext uri="{19B8F6BF-5375-455C-9EA6-DF929625EA0E}">
        <p15:presenceInfo xmlns:p15="http://schemas.microsoft.com/office/powerpoint/2012/main" userId="52549e4e49cc18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00417B"/>
    <a:srgbClr val="FF9393"/>
    <a:srgbClr val="FF2D2D"/>
    <a:srgbClr val="FF33CC"/>
    <a:srgbClr val="605F64"/>
    <a:srgbClr val="FADC90"/>
    <a:srgbClr val="727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77567" autoAdjust="0"/>
  </p:normalViewPr>
  <p:slideViewPr>
    <p:cSldViewPr snapToGrid="0">
      <p:cViewPr varScale="1">
        <p:scale>
          <a:sx n="71" d="100"/>
          <a:sy n="71" d="100"/>
        </p:scale>
        <p:origin x="1484" y="44"/>
      </p:cViewPr>
      <p:guideLst>
        <p:guide orient="horz" pos="1800"/>
        <p:guide pos="2400"/>
      </p:guideLst>
    </p:cSldViewPr>
  </p:slideViewPr>
  <p:outlineViewPr>
    <p:cViewPr>
      <p:scale>
        <a:sx n="33" d="100"/>
        <a:sy n="33" d="100"/>
      </p:scale>
      <p:origin x="0" y="-411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B0E9B-593A-0B46-90DE-387D8B744551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9F4838A2-09E4-474C-BD8F-F3DB0E1F8E99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Background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BE9E311F-2085-764A-A56D-FFC65E5F2C10}" type="parTrans" cxnId="{82EC7483-5641-7B46-AC54-0F35D8B26964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93BB3770-4904-8248-8BAC-9A057F04879C}" type="sibTrans" cxnId="{82EC7483-5641-7B46-AC54-0F35D8B26964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1F9CADEE-9B83-8C40-A03F-43A634B28509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Wrap Up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5B6755CD-E851-BC42-95B2-B299103480BE}" type="parTrans" cxnId="{74FCB376-C6F8-E044-AE12-2E236C6AF691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BE158638-9869-C54A-8349-C2B9E7A6F5E1}" type="sibTrans" cxnId="{74FCB376-C6F8-E044-AE12-2E236C6AF691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AF24AC0C-31FC-8244-9FF8-BB1D9D4F0338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Motivation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62AAE17A-17A6-0B44-95DF-B90D926C310F}" type="parTrans" cxnId="{13AA8500-7186-F143-9CD8-E3723BA67D76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BA147345-575B-1D4C-A8E1-11D2A8EFBCD5}" type="sibTrans" cxnId="{13AA8500-7186-F143-9CD8-E3723BA67D76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84E78052-D140-144C-8881-AFCC7F01418A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Problems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762E379C-53D9-524E-B554-8209CBDF9129}" type="parTrans" cxnId="{73CF9659-4701-A448-93C1-7C0E6CCC4A76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08251591-26CC-0642-99EA-77D9305E8117}" type="sibTrans" cxnId="{73CF9659-4701-A448-93C1-7C0E6CCC4A76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67D092DC-505C-9242-A6FE-3A4F2CEEF799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Design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1FFC142F-E38E-DF4B-AC6E-12328025FF6A}" type="parTrans" cxnId="{744CCE81-8F94-8240-A908-2789A20834C9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07287CFA-E004-8D42-841D-BD75B126D105}" type="sibTrans" cxnId="{744CCE81-8F94-8240-A908-2789A20834C9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73E33EAB-B678-F54B-BFA8-BAFBD2444E4C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Implementation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86E4D535-C7A8-7B4D-B2EE-E9CDBAB1E724}" type="parTrans" cxnId="{E9ACF1F2-D5F6-1D4B-8A2F-AD96449F9B75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AEC1B266-B290-5742-B32B-672778ECE40E}" type="sibTrans" cxnId="{E9ACF1F2-D5F6-1D4B-8A2F-AD96449F9B75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839C25F9-693A-8D43-9D77-1BCF49D1DDF4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Feasibility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E972EBD2-93BD-0E4C-8B8E-B1DF7C6F3171}" type="parTrans" cxnId="{4876DB0E-2663-6A44-AB93-7312FB6F9FE0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811CE131-E78C-0941-9F1A-E7DCBF0804D4}" type="sibTrans" cxnId="{4876DB0E-2663-6A44-AB93-7312FB6F9FE0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475DBD37-1879-4A44-A413-239D008BFF25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1000" b="0" dirty="0" smtClean="0">
              <a:solidFill>
                <a:schemeClr val="bg1"/>
              </a:solidFill>
              <a:latin typeface="+mn-lt"/>
            </a:rPr>
            <a:t>Related Work</a:t>
          </a:r>
          <a:endParaRPr lang="en-US" sz="1000" b="0" dirty="0">
            <a:solidFill>
              <a:schemeClr val="bg1"/>
            </a:solidFill>
            <a:latin typeface="+mn-lt"/>
          </a:endParaRPr>
        </a:p>
      </dgm:t>
    </dgm:pt>
    <dgm:pt modelId="{10CCEBCB-8A22-6740-A189-37B3B861D56F}" type="parTrans" cxnId="{CB85449A-8AAF-C641-8B44-639E86973A71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934E18EA-425B-2F4D-B0EB-6E07A0A75564}" type="sibTrans" cxnId="{CB85449A-8AAF-C641-8B44-639E86973A71}">
      <dgm:prSet/>
      <dgm:spPr/>
      <dgm:t>
        <a:bodyPr/>
        <a:lstStyle/>
        <a:p>
          <a:pPr>
            <a:lnSpc>
              <a:spcPct val="90000"/>
            </a:lnSpc>
          </a:pPr>
          <a:endParaRPr lang="en-US">
            <a:solidFill>
              <a:schemeClr val="bg1"/>
            </a:solidFill>
          </a:endParaRPr>
        </a:p>
      </dgm:t>
    </dgm:pt>
    <dgm:pt modelId="{58F18849-5C9B-1242-AF3D-4030E5F37526}" type="pres">
      <dgm:prSet presAssocID="{238B0E9B-593A-0B46-90DE-387D8B744551}" presName="Name0" presStyleCnt="0">
        <dgm:presLayoutVars>
          <dgm:dir/>
          <dgm:animLvl val="lvl"/>
          <dgm:resizeHandles val="exact"/>
        </dgm:presLayoutVars>
      </dgm:prSet>
      <dgm:spPr/>
    </dgm:pt>
    <dgm:pt modelId="{AECA0DA0-2272-FF44-A60C-571EB8268D2F}" type="pres">
      <dgm:prSet presAssocID="{9F4838A2-09E4-474C-BD8F-F3DB0E1F8E99}" presName="parTxOnly" presStyleLbl="node1" presStyleIdx="0" presStyleCnt="8" custScaleX="85286" custScaleY="94469" custLinFactNeighborY="-13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E5909-70A4-D141-86E6-812E556D6814}" type="pres">
      <dgm:prSet presAssocID="{93BB3770-4904-8248-8BAC-9A057F04879C}" presName="parTxOnlySpace" presStyleCnt="0"/>
      <dgm:spPr/>
    </dgm:pt>
    <dgm:pt modelId="{1DE24EF3-DB8C-E64A-8B1C-4A18B6051CF3}" type="pres">
      <dgm:prSet presAssocID="{AF24AC0C-31FC-8244-9FF8-BB1D9D4F0338}" presName="parTxOnly" presStyleLbl="node1" presStyleIdx="1" presStyleCnt="8" custScaleX="79432" custScaleY="96400" custLinFactNeighborY="-13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3B834-5039-7C4C-8472-ECF60402EC9A}" type="pres">
      <dgm:prSet presAssocID="{BA147345-575B-1D4C-A8E1-11D2A8EFBCD5}" presName="parTxOnlySpace" presStyleCnt="0"/>
      <dgm:spPr/>
    </dgm:pt>
    <dgm:pt modelId="{50764769-3569-C543-9B5C-F30AE09D6FF5}" type="pres">
      <dgm:prSet presAssocID="{84E78052-D140-144C-8881-AFCC7F01418A}" presName="parTxOnly" presStyleLbl="node1" presStyleIdx="2" presStyleCnt="8" custScaleX="80661" custScaleY="94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7A3F3-6EA2-5B41-B8A3-91EF7B876438}" type="pres">
      <dgm:prSet presAssocID="{08251591-26CC-0642-99EA-77D9305E8117}" presName="parTxOnlySpace" presStyleCnt="0"/>
      <dgm:spPr/>
    </dgm:pt>
    <dgm:pt modelId="{600EFF3F-DB0F-FF49-A8E3-17622C09F96A}" type="pres">
      <dgm:prSet presAssocID="{67D092DC-505C-9242-A6FE-3A4F2CEEF799}" presName="parTxOnly" presStyleLbl="node1" presStyleIdx="3" presStyleCnt="8" custScaleX="66958" custScaleY="94205" custLinFactNeighborY="-3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54C66-3F1C-2D42-9552-14C9F862E936}" type="pres">
      <dgm:prSet presAssocID="{07287CFA-E004-8D42-841D-BD75B126D105}" presName="parTxOnlySpace" presStyleCnt="0"/>
      <dgm:spPr/>
    </dgm:pt>
    <dgm:pt modelId="{4B9EBF9E-8BAA-5F44-97AC-92FF4743C440}" type="pres">
      <dgm:prSet presAssocID="{73E33EAB-B678-F54B-BFA8-BAFBD2444E4C}" presName="parTxOnly" presStyleLbl="node1" presStyleIdx="4" presStyleCnt="8" custScaleY="94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EF4DD-692C-2042-A3BB-167BA58799D0}" type="pres">
      <dgm:prSet presAssocID="{AEC1B266-B290-5742-B32B-672778ECE40E}" presName="parTxOnlySpace" presStyleCnt="0"/>
      <dgm:spPr/>
    </dgm:pt>
    <dgm:pt modelId="{66FA7FA9-2107-7F4B-B024-03950E184D34}" type="pres">
      <dgm:prSet presAssocID="{839C25F9-693A-8D43-9D77-1BCF49D1DDF4}" presName="parTxOnly" presStyleLbl="node1" presStyleIdx="5" presStyleCnt="8" custScaleX="77509" custScaleY="94469" custLinFactNeighborY="-6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DF71-CEE3-F04B-8B68-AEA93CF1CE40}" type="pres">
      <dgm:prSet presAssocID="{811CE131-E78C-0941-9F1A-E7DCBF0804D4}" presName="parTxOnlySpace" presStyleCnt="0"/>
      <dgm:spPr/>
    </dgm:pt>
    <dgm:pt modelId="{BEBBFCA2-BA0C-5A44-9D72-101B22E8991C}" type="pres">
      <dgm:prSet presAssocID="{475DBD37-1879-4A44-A413-239D008BFF25}" presName="parTxOnly" presStyleLbl="node1" presStyleIdx="6" presStyleCnt="8" custScaleX="93321" custScaleY="92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C765F-7F09-0840-BD16-BCD7977B8ADB}" type="pres">
      <dgm:prSet presAssocID="{934E18EA-425B-2F4D-B0EB-6E07A0A75564}" presName="parTxOnlySpace" presStyleCnt="0"/>
      <dgm:spPr/>
    </dgm:pt>
    <dgm:pt modelId="{02A3C7AC-E94B-EB4E-BA03-8FA91108E34F}" type="pres">
      <dgm:prSet presAssocID="{1F9CADEE-9B83-8C40-A03F-43A634B28509}" presName="parTxOnly" presStyleLbl="node1" presStyleIdx="7" presStyleCnt="8" custScaleX="78328" custScaleY="91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CCE81-8F94-8240-A908-2789A20834C9}" srcId="{238B0E9B-593A-0B46-90DE-387D8B744551}" destId="{67D092DC-505C-9242-A6FE-3A4F2CEEF799}" srcOrd="3" destOrd="0" parTransId="{1FFC142F-E38E-DF4B-AC6E-12328025FF6A}" sibTransId="{07287CFA-E004-8D42-841D-BD75B126D105}"/>
    <dgm:cxn modelId="{4876DB0E-2663-6A44-AB93-7312FB6F9FE0}" srcId="{238B0E9B-593A-0B46-90DE-387D8B744551}" destId="{839C25F9-693A-8D43-9D77-1BCF49D1DDF4}" srcOrd="5" destOrd="0" parTransId="{E972EBD2-93BD-0E4C-8B8E-B1DF7C6F3171}" sibTransId="{811CE131-E78C-0941-9F1A-E7DCBF0804D4}"/>
    <dgm:cxn modelId="{8AF580BC-05E8-4F1A-A4A2-15E093A41FD1}" type="presOf" srcId="{AF24AC0C-31FC-8244-9FF8-BB1D9D4F0338}" destId="{1DE24EF3-DB8C-E64A-8B1C-4A18B6051CF3}" srcOrd="0" destOrd="0" presId="urn:microsoft.com/office/officeart/2005/8/layout/chevron1"/>
    <dgm:cxn modelId="{A3C20E6D-3B32-4C91-8ED4-D6DDC3F89355}" type="presOf" srcId="{475DBD37-1879-4A44-A413-239D008BFF25}" destId="{BEBBFCA2-BA0C-5A44-9D72-101B22E8991C}" srcOrd="0" destOrd="0" presId="urn:microsoft.com/office/officeart/2005/8/layout/chevron1"/>
    <dgm:cxn modelId="{82EC7483-5641-7B46-AC54-0F35D8B26964}" srcId="{238B0E9B-593A-0B46-90DE-387D8B744551}" destId="{9F4838A2-09E4-474C-BD8F-F3DB0E1F8E99}" srcOrd="0" destOrd="0" parTransId="{BE9E311F-2085-764A-A56D-FFC65E5F2C10}" sibTransId="{93BB3770-4904-8248-8BAC-9A057F04879C}"/>
    <dgm:cxn modelId="{3C762F12-9239-45DE-A96A-65A6046C4ED8}" type="presOf" srcId="{84E78052-D140-144C-8881-AFCC7F01418A}" destId="{50764769-3569-C543-9B5C-F30AE09D6FF5}" srcOrd="0" destOrd="0" presId="urn:microsoft.com/office/officeart/2005/8/layout/chevron1"/>
    <dgm:cxn modelId="{74FCB376-C6F8-E044-AE12-2E236C6AF691}" srcId="{238B0E9B-593A-0B46-90DE-387D8B744551}" destId="{1F9CADEE-9B83-8C40-A03F-43A634B28509}" srcOrd="7" destOrd="0" parTransId="{5B6755CD-E851-BC42-95B2-B299103480BE}" sibTransId="{BE158638-9869-C54A-8349-C2B9E7A6F5E1}"/>
    <dgm:cxn modelId="{CB85449A-8AAF-C641-8B44-639E86973A71}" srcId="{238B0E9B-593A-0B46-90DE-387D8B744551}" destId="{475DBD37-1879-4A44-A413-239D008BFF25}" srcOrd="6" destOrd="0" parTransId="{10CCEBCB-8A22-6740-A189-37B3B861D56F}" sibTransId="{934E18EA-425B-2F4D-B0EB-6E07A0A75564}"/>
    <dgm:cxn modelId="{CB381CFF-1B73-4B05-9F78-0E2472B79A7C}" type="presOf" srcId="{67D092DC-505C-9242-A6FE-3A4F2CEEF799}" destId="{600EFF3F-DB0F-FF49-A8E3-17622C09F96A}" srcOrd="0" destOrd="0" presId="urn:microsoft.com/office/officeart/2005/8/layout/chevron1"/>
    <dgm:cxn modelId="{BE9141E5-D321-49EA-9DCE-699668BD35DB}" type="presOf" srcId="{1F9CADEE-9B83-8C40-A03F-43A634B28509}" destId="{02A3C7AC-E94B-EB4E-BA03-8FA91108E34F}" srcOrd="0" destOrd="0" presId="urn:microsoft.com/office/officeart/2005/8/layout/chevron1"/>
    <dgm:cxn modelId="{193AE0FF-A5C0-46E1-BD5B-C2B4474ED224}" type="presOf" srcId="{73E33EAB-B678-F54B-BFA8-BAFBD2444E4C}" destId="{4B9EBF9E-8BAA-5F44-97AC-92FF4743C440}" srcOrd="0" destOrd="0" presId="urn:microsoft.com/office/officeart/2005/8/layout/chevron1"/>
    <dgm:cxn modelId="{99E148E9-F7B6-49B5-9F22-B9F55C2CA86A}" type="presOf" srcId="{238B0E9B-593A-0B46-90DE-387D8B744551}" destId="{58F18849-5C9B-1242-AF3D-4030E5F37526}" srcOrd="0" destOrd="0" presId="urn:microsoft.com/office/officeart/2005/8/layout/chevron1"/>
    <dgm:cxn modelId="{50AD496C-9001-4B29-94D3-736C5058E415}" type="presOf" srcId="{9F4838A2-09E4-474C-BD8F-F3DB0E1F8E99}" destId="{AECA0DA0-2272-FF44-A60C-571EB8268D2F}" srcOrd="0" destOrd="0" presId="urn:microsoft.com/office/officeart/2005/8/layout/chevron1"/>
    <dgm:cxn modelId="{E9ACF1F2-D5F6-1D4B-8A2F-AD96449F9B75}" srcId="{238B0E9B-593A-0B46-90DE-387D8B744551}" destId="{73E33EAB-B678-F54B-BFA8-BAFBD2444E4C}" srcOrd="4" destOrd="0" parTransId="{86E4D535-C7A8-7B4D-B2EE-E9CDBAB1E724}" sibTransId="{AEC1B266-B290-5742-B32B-672778ECE40E}"/>
    <dgm:cxn modelId="{73CF9659-4701-A448-93C1-7C0E6CCC4A76}" srcId="{238B0E9B-593A-0B46-90DE-387D8B744551}" destId="{84E78052-D140-144C-8881-AFCC7F01418A}" srcOrd="2" destOrd="0" parTransId="{762E379C-53D9-524E-B554-8209CBDF9129}" sibTransId="{08251591-26CC-0642-99EA-77D9305E8117}"/>
    <dgm:cxn modelId="{B40CEA6C-132D-419B-9318-3174EA24C375}" type="presOf" srcId="{839C25F9-693A-8D43-9D77-1BCF49D1DDF4}" destId="{66FA7FA9-2107-7F4B-B024-03950E184D34}" srcOrd="0" destOrd="0" presId="urn:microsoft.com/office/officeart/2005/8/layout/chevron1"/>
    <dgm:cxn modelId="{13AA8500-7186-F143-9CD8-E3723BA67D76}" srcId="{238B0E9B-593A-0B46-90DE-387D8B744551}" destId="{AF24AC0C-31FC-8244-9FF8-BB1D9D4F0338}" srcOrd="1" destOrd="0" parTransId="{62AAE17A-17A6-0B44-95DF-B90D926C310F}" sibTransId="{BA147345-575B-1D4C-A8E1-11D2A8EFBCD5}"/>
    <dgm:cxn modelId="{1833B661-4C6B-4C43-93D5-9FD8AA99CEC1}" type="presParOf" srcId="{58F18849-5C9B-1242-AF3D-4030E5F37526}" destId="{AECA0DA0-2272-FF44-A60C-571EB8268D2F}" srcOrd="0" destOrd="0" presId="urn:microsoft.com/office/officeart/2005/8/layout/chevron1"/>
    <dgm:cxn modelId="{98A28820-8965-4F19-81A9-4E65D5A15D7F}" type="presParOf" srcId="{58F18849-5C9B-1242-AF3D-4030E5F37526}" destId="{8C5E5909-70A4-D141-86E6-812E556D6814}" srcOrd="1" destOrd="0" presId="urn:microsoft.com/office/officeart/2005/8/layout/chevron1"/>
    <dgm:cxn modelId="{8EB357C9-5A62-482E-9683-A35394ED3B88}" type="presParOf" srcId="{58F18849-5C9B-1242-AF3D-4030E5F37526}" destId="{1DE24EF3-DB8C-E64A-8B1C-4A18B6051CF3}" srcOrd="2" destOrd="0" presId="urn:microsoft.com/office/officeart/2005/8/layout/chevron1"/>
    <dgm:cxn modelId="{A9FE1668-F85C-4884-A0D9-75AE230313EC}" type="presParOf" srcId="{58F18849-5C9B-1242-AF3D-4030E5F37526}" destId="{DA93B834-5039-7C4C-8472-ECF60402EC9A}" srcOrd="3" destOrd="0" presId="urn:microsoft.com/office/officeart/2005/8/layout/chevron1"/>
    <dgm:cxn modelId="{C2A508C9-DC5C-4427-A17B-221A62890F7D}" type="presParOf" srcId="{58F18849-5C9B-1242-AF3D-4030E5F37526}" destId="{50764769-3569-C543-9B5C-F30AE09D6FF5}" srcOrd="4" destOrd="0" presId="urn:microsoft.com/office/officeart/2005/8/layout/chevron1"/>
    <dgm:cxn modelId="{06609867-4BD2-4B8A-BDE0-F51F0A5F864D}" type="presParOf" srcId="{58F18849-5C9B-1242-AF3D-4030E5F37526}" destId="{2137A3F3-6EA2-5B41-B8A3-91EF7B876438}" srcOrd="5" destOrd="0" presId="urn:microsoft.com/office/officeart/2005/8/layout/chevron1"/>
    <dgm:cxn modelId="{425683F0-C942-46EE-99E6-0DE233EACF33}" type="presParOf" srcId="{58F18849-5C9B-1242-AF3D-4030E5F37526}" destId="{600EFF3F-DB0F-FF49-A8E3-17622C09F96A}" srcOrd="6" destOrd="0" presId="urn:microsoft.com/office/officeart/2005/8/layout/chevron1"/>
    <dgm:cxn modelId="{4D567BCE-13AF-4ACC-ACAF-3720A67BC5A2}" type="presParOf" srcId="{58F18849-5C9B-1242-AF3D-4030E5F37526}" destId="{2DE54C66-3F1C-2D42-9552-14C9F862E936}" srcOrd="7" destOrd="0" presId="urn:microsoft.com/office/officeart/2005/8/layout/chevron1"/>
    <dgm:cxn modelId="{FCA4117A-4AF1-41F1-943F-071FF6D4B634}" type="presParOf" srcId="{58F18849-5C9B-1242-AF3D-4030E5F37526}" destId="{4B9EBF9E-8BAA-5F44-97AC-92FF4743C440}" srcOrd="8" destOrd="0" presId="urn:microsoft.com/office/officeart/2005/8/layout/chevron1"/>
    <dgm:cxn modelId="{7757ECC2-2DB1-43D9-8C03-41DECF0D0A3B}" type="presParOf" srcId="{58F18849-5C9B-1242-AF3D-4030E5F37526}" destId="{DC1EF4DD-692C-2042-A3BB-167BA58799D0}" srcOrd="9" destOrd="0" presId="urn:microsoft.com/office/officeart/2005/8/layout/chevron1"/>
    <dgm:cxn modelId="{F44AAFF4-32FF-416F-8B94-BFD406A3630C}" type="presParOf" srcId="{58F18849-5C9B-1242-AF3D-4030E5F37526}" destId="{66FA7FA9-2107-7F4B-B024-03950E184D34}" srcOrd="10" destOrd="0" presId="urn:microsoft.com/office/officeart/2005/8/layout/chevron1"/>
    <dgm:cxn modelId="{EEDC10E1-C1BD-4670-AAC6-6B7FD416E6BF}" type="presParOf" srcId="{58F18849-5C9B-1242-AF3D-4030E5F37526}" destId="{B823DF71-CEE3-F04B-8B68-AEA93CF1CE40}" srcOrd="11" destOrd="0" presId="urn:microsoft.com/office/officeart/2005/8/layout/chevron1"/>
    <dgm:cxn modelId="{6EACCA12-011B-4B89-84EB-26022B8397B3}" type="presParOf" srcId="{58F18849-5C9B-1242-AF3D-4030E5F37526}" destId="{BEBBFCA2-BA0C-5A44-9D72-101B22E8991C}" srcOrd="12" destOrd="0" presId="urn:microsoft.com/office/officeart/2005/8/layout/chevron1"/>
    <dgm:cxn modelId="{46A3D96A-BC88-4404-BAE4-C0C47DCED9E1}" type="presParOf" srcId="{58F18849-5C9B-1242-AF3D-4030E5F37526}" destId="{E73C765F-7F09-0840-BD16-BCD7977B8ADB}" srcOrd="13" destOrd="0" presId="urn:microsoft.com/office/officeart/2005/8/layout/chevron1"/>
    <dgm:cxn modelId="{25D06758-3602-407A-A37D-AFCDCA811DCF}" type="presParOf" srcId="{58F18849-5C9B-1242-AF3D-4030E5F37526}" destId="{02A3C7AC-E94B-EB4E-BA03-8FA91108E34F}" srcOrd="1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D3134-E9BF-3847-B9A9-7488E773CBA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2441E-951A-7045-B141-F1E9B959EB40}">
      <dgm:prSet/>
      <dgm:spPr/>
      <dgm:t>
        <a:bodyPr/>
        <a:lstStyle/>
        <a:p>
          <a:pPr algn="l"/>
          <a:r>
            <a:rPr lang="en-US" dirty="0" smtClean="0"/>
            <a:t>Time to checkpoint a service</a:t>
          </a:r>
        </a:p>
      </dgm:t>
    </dgm:pt>
    <dgm:pt modelId="{57143545-2C7E-EB45-ACF0-470CCCBC3497}" type="parTrans" cxnId="{52796DB8-48D5-C541-AE42-FA05402AEDFB}">
      <dgm:prSet/>
      <dgm:spPr/>
      <dgm:t>
        <a:bodyPr/>
        <a:lstStyle/>
        <a:p>
          <a:endParaRPr lang="en-US"/>
        </a:p>
      </dgm:t>
    </dgm:pt>
    <dgm:pt modelId="{E713ECA9-06F3-A847-96E4-7B68F135EA6D}" type="sibTrans" cxnId="{52796DB8-48D5-C541-AE42-FA05402AEDFB}">
      <dgm:prSet/>
      <dgm:spPr/>
      <dgm:t>
        <a:bodyPr/>
        <a:lstStyle/>
        <a:p>
          <a:endParaRPr lang="en-US"/>
        </a:p>
      </dgm:t>
    </dgm:pt>
    <dgm:pt modelId="{37CAF730-ED76-6346-949C-242BBFA77965}">
      <dgm:prSet/>
      <dgm:spPr/>
      <dgm:t>
        <a:bodyPr/>
        <a:lstStyle/>
        <a:p>
          <a:pPr algn="l"/>
          <a:r>
            <a:rPr lang="en-US" dirty="0" smtClean="0"/>
            <a:t>Time to restore a service checkpoint</a:t>
          </a:r>
        </a:p>
      </dgm:t>
    </dgm:pt>
    <dgm:pt modelId="{4DEA1B35-C55F-A044-9BB6-2BA8E29216DE}" type="parTrans" cxnId="{021D9825-B4C3-9041-8101-2F85CBDF094E}">
      <dgm:prSet/>
      <dgm:spPr/>
      <dgm:t>
        <a:bodyPr/>
        <a:lstStyle/>
        <a:p>
          <a:endParaRPr lang="en-US"/>
        </a:p>
      </dgm:t>
    </dgm:pt>
    <dgm:pt modelId="{ED5E1874-E26F-6F48-A420-C5B41B0453D8}" type="sibTrans" cxnId="{021D9825-B4C3-9041-8101-2F85CBDF094E}">
      <dgm:prSet/>
      <dgm:spPr/>
      <dgm:t>
        <a:bodyPr/>
        <a:lstStyle/>
        <a:p>
          <a:endParaRPr lang="en-US"/>
        </a:p>
      </dgm:t>
    </dgm:pt>
    <dgm:pt modelId="{F10FD72A-4B98-2349-9FC4-03DBDE434E78}">
      <dgm:prSet/>
      <dgm:spPr/>
      <dgm:t>
        <a:bodyPr/>
        <a:lstStyle/>
        <a:p>
          <a:pPr algn="l"/>
          <a:r>
            <a:rPr lang="en-US" dirty="0" smtClean="0"/>
            <a:t>Interval between two one-shot transactions </a:t>
          </a:r>
        </a:p>
      </dgm:t>
    </dgm:pt>
    <dgm:pt modelId="{070462AB-9C68-6645-95A6-C3812150438B}" type="parTrans" cxnId="{A2982797-11D5-2B4B-A641-052A4AE60156}">
      <dgm:prSet/>
      <dgm:spPr/>
      <dgm:t>
        <a:bodyPr/>
        <a:lstStyle/>
        <a:p>
          <a:endParaRPr lang="en-US"/>
        </a:p>
      </dgm:t>
    </dgm:pt>
    <dgm:pt modelId="{2E682F15-5111-C949-B4CB-39D6DE58E6B1}" type="sibTrans" cxnId="{A2982797-11D5-2B4B-A641-052A4AE60156}">
      <dgm:prSet/>
      <dgm:spPr/>
      <dgm:t>
        <a:bodyPr/>
        <a:lstStyle/>
        <a:p>
          <a:endParaRPr lang="en-US"/>
        </a:p>
      </dgm:t>
    </dgm:pt>
    <dgm:pt modelId="{98C341CD-C644-F943-A172-67D2725A5DFD}">
      <dgm:prSet/>
      <dgm:spPr/>
      <dgm:t>
        <a:bodyPr/>
        <a:lstStyle/>
        <a:p>
          <a:pPr algn="l"/>
          <a:r>
            <a:rPr lang="en-US" dirty="0" smtClean="0"/>
            <a:t>Frequency of periodic transactions</a:t>
          </a:r>
        </a:p>
      </dgm:t>
    </dgm:pt>
    <dgm:pt modelId="{37002AA9-40B6-9849-8295-00A63E1FA702}" type="parTrans" cxnId="{81B005BC-4D3B-384F-87DF-76A616FA6186}">
      <dgm:prSet/>
      <dgm:spPr/>
      <dgm:t>
        <a:bodyPr/>
        <a:lstStyle/>
        <a:p>
          <a:endParaRPr lang="en-US"/>
        </a:p>
      </dgm:t>
    </dgm:pt>
    <dgm:pt modelId="{50C89C50-461A-1A4C-8B99-D0312F26BBC7}" type="sibTrans" cxnId="{81B005BC-4D3B-384F-87DF-76A616FA6186}">
      <dgm:prSet/>
      <dgm:spPr/>
      <dgm:t>
        <a:bodyPr/>
        <a:lstStyle/>
        <a:p>
          <a:endParaRPr lang="en-US"/>
        </a:p>
      </dgm:t>
    </dgm:pt>
    <dgm:pt modelId="{E70CF63E-2E47-E445-8BA8-4BBDA9150679}" type="pres">
      <dgm:prSet presAssocID="{3ACD3134-E9BF-3847-B9A9-7488E773CB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A90AC-7145-5741-A539-7643D98BDDFE}" type="pres">
      <dgm:prSet presAssocID="{4552441E-951A-7045-B141-F1E9B959EB40}" presName="composite" presStyleCnt="0"/>
      <dgm:spPr/>
    </dgm:pt>
    <dgm:pt modelId="{4D41920B-6D0A-5248-AB77-9E533942FC54}" type="pres">
      <dgm:prSet presAssocID="{4552441E-951A-7045-B141-F1E9B959EB40}" presName="imgShp" presStyleLbl="fgImgPlace1" presStyleIdx="0" presStyleCnt="4"/>
      <dgm:spPr/>
    </dgm:pt>
    <dgm:pt modelId="{0EC9036F-0987-AB40-916F-3BAD5F22E10D}" type="pres">
      <dgm:prSet presAssocID="{4552441E-951A-7045-B141-F1E9B959EB4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E17D-8C65-394A-80F0-04ABD3127336}" type="pres">
      <dgm:prSet presAssocID="{E713ECA9-06F3-A847-96E4-7B68F135EA6D}" presName="spacing" presStyleCnt="0"/>
      <dgm:spPr/>
    </dgm:pt>
    <dgm:pt modelId="{BE624844-D4EA-3A41-B574-1A14D16182BF}" type="pres">
      <dgm:prSet presAssocID="{37CAF730-ED76-6346-949C-242BBFA77965}" presName="composite" presStyleCnt="0"/>
      <dgm:spPr/>
    </dgm:pt>
    <dgm:pt modelId="{D41D45A7-32A0-DC4E-BB7A-C6E43A8DE205}" type="pres">
      <dgm:prSet presAssocID="{37CAF730-ED76-6346-949C-242BBFA77965}" presName="imgShp" presStyleLbl="fgImgPlace1" presStyleIdx="1" presStyleCnt="4"/>
      <dgm:spPr/>
    </dgm:pt>
    <dgm:pt modelId="{9250BD72-543E-9E4C-9797-1F4144363BAF}" type="pres">
      <dgm:prSet presAssocID="{37CAF730-ED76-6346-949C-242BBFA7796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D214F-BC55-5446-AD47-F66269C5A89F}" type="pres">
      <dgm:prSet presAssocID="{ED5E1874-E26F-6F48-A420-C5B41B0453D8}" presName="spacing" presStyleCnt="0"/>
      <dgm:spPr/>
    </dgm:pt>
    <dgm:pt modelId="{F1DD5AA6-88DE-F34D-AE28-BA009EBF444C}" type="pres">
      <dgm:prSet presAssocID="{F10FD72A-4B98-2349-9FC4-03DBDE434E78}" presName="composite" presStyleCnt="0"/>
      <dgm:spPr/>
    </dgm:pt>
    <dgm:pt modelId="{C559A9EA-D03D-9B4D-9F5D-D2DB727F9F87}" type="pres">
      <dgm:prSet presAssocID="{F10FD72A-4B98-2349-9FC4-03DBDE434E78}" presName="imgShp" presStyleLbl="fgImgPlace1" presStyleIdx="2" presStyleCnt="4"/>
      <dgm:spPr/>
    </dgm:pt>
    <dgm:pt modelId="{64D1279E-2A4A-BA41-9AAA-9A9C867A3003}" type="pres">
      <dgm:prSet presAssocID="{F10FD72A-4B98-2349-9FC4-03DBDE434E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6EF3-39B7-2B4A-9422-DC8C4BAEAC13}" type="pres">
      <dgm:prSet presAssocID="{2E682F15-5111-C949-B4CB-39D6DE58E6B1}" presName="spacing" presStyleCnt="0"/>
      <dgm:spPr/>
    </dgm:pt>
    <dgm:pt modelId="{EE84EA71-AA6F-9F49-9246-B774ECED8B30}" type="pres">
      <dgm:prSet presAssocID="{98C341CD-C644-F943-A172-67D2725A5DFD}" presName="composite" presStyleCnt="0"/>
      <dgm:spPr/>
    </dgm:pt>
    <dgm:pt modelId="{1CFD3240-68B9-3241-BBED-37665F2ADD9B}" type="pres">
      <dgm:prSet presAssocID="{98C341CD-C644-F943-A172-67D2725A5DFD}" presName="imgShp" presStyleLbl="fgImgPlace1" presStyleIdx="3" presStyleCnt="4"/>
      <dgm:spPr/>
    </dgm:pt>
    <dgm:pt modelId="{44489D87-C948-A040-95C2-F1DE2ECF06CD}" type="pres">
      <dgm:prSet presAssocID="{98C341CD-C644-F943-A172-67D2725A5DF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D9825-B4C3-9041-8101-2F85CBDF094E}" srcId="{3ACD3134-E9BF-3847-B9A9-7488E773CBA5}" destId="{37CAF730-ED76-6346-949C-242BBFA77965}" srcOrd="1" destOrd="0" parTransId="{4DEA1B35-C55F-A044-9BB6-2BA8E29216DE}" sibTransId="{ED5E1874-E26F-6F48-A420-C5B41B0453D8}"/>
    <dgm:cxn modelId="{7208C7A6-7257-5145-9DB2-ADC595F042D5}" type="presOf" srcId="{4552441E-951A-7045-B141-F1E9B959EB40}" destId="{0EC9036F-0987-AB40-916F-3BAD5F22E10D}" srcOrd="0" destOrd="0" presId="urn:microsoft.com/office/officeart/2005/8/layout/vList3"/>
    <dgm:cxn modelId="{46BE89FD-2D7C-AB4A-9082-4B8AB479BCBB}" type="presOf" srcId="{98C341CD-C644-F943-A172-67D2725A5DFD}" destId="{44489D87-C948-A040-95C2-F1DE2ECF06CD}" srcOrd="0" destOrd="0" presId="urn:microsoft.com/office/officeart/2005/8/layout/vList3"/>
    <dgm:cxn modelId="{52796DB8-48D5-C541-AE42-FA05402AEDFB}" srcId="{3ACD3134-E9BF-3847-B9A9-7488E773CBA5}" destId="{4552441E-951A-7045-B141-F1E9B959EB40}" srcOrd="0" destOrd="0" parTransId="{57143545-2C7E-EB45-ACF0-470CCCBC3497}" sibTransId="{E713ECA9-06F3-A847-96E4-7B68F135EA6D}"/>
    <dgm:cxn modelId="{18D4A072-AF03-5946-8DA0-B224D0A19B5D}" type="presOf" srcId="{37CAF730-ED76-6346-949C-242BBFA77965}" destId="{9250BD72-543E-9E4C-9797-1F4144363BAF}" srcOrd="0" destOrd="0" presId="urn:microsoft.com/office/officeart/2005/8/layout/vList3"/>
    <dgm:cxn modelId="{81B005BC-4D3B-384F-87DF-76A616FA6186}" srcId="{3ACD3134-E9BF-3847-B9A9-7488E773CBA5}" destId="{98C341CD-C644-F943-A172-67D2725A5DFD}" srcOrd="3" destOrd="0" parTransId="{37002AA9-40B6-9849-8295-00A63E1FA702}" sibTransId="{50C89C50-461A-1A4C-8B99-D0312F26BBC7}"/>
    <dgm:cxn modelId="{A2982797-11D5-2B4B-A641-052A4AE60156}" srcId="{3ACD3134-E9BF-3847-B9A9-7488E773CBA5}" destId="{F10FD72A-4B98-2349-9FC4-03DBDE434E78}" srcOrd="2" destOrd="0" parTransId="{070462AB-9C68-6645-95A6-C3812150438B}" sibTransId="{2E682F15-5111-C949-B4CB-39D6DE58E6B1}"/>
    <dgm:cxn modelId="{9CB698A7-2609-854A-A9E9-DD1F5A75B57E}" type="presOf" srcId="{F10FD72A-4B98-2349-9FC4-03DBDE434E78}" destId="{64D1279E-2A4A-BA41-9AAA-9A9C867A3003}" srcOrd="0" destOrd="0" presId="urn:microsoft.com/office/officeart/2005/8/layout/vList3"/>
    <dgm:cxn modelId="{BD0E27E8-EDA5-5844-AD93-11F1EB6B08D0}" type="presOf" srcId="{3ACD3134-E9BF-3847-B9A9-7488E773CBA5}" destId="{E70CF63E-2E47-E445-8BA8-4BBDA9150679}" srcOrd="0" destOrd="0" presId="urn:microsoft.com/office/officeart/2005/8/layout/vList3"/>
    <dgm:cxn modelId="{914C2EFB-B900-B545-80D1-5DFFBA5C4ECE}" type="presParOf" srcId="{E70CF63E-2E47-E445-8BA8-4BBDA9150679}" destId="{3F9A90AC-7145-5741-A539-7643D98BDDFE}" srcOrd="0" destOrd="0" presId="urn:microsoft.com/office/officeart/2005/8/layout/vList3"/>
    <dgm:cxn modelId="{B65AF1AD-BE67-0341-88BE-6DE3E7935C09}" type="presParOf" srcId="{3F9A90AC-7145-5741-A539-7643D98BDDFE}" destId="{4D41920B-6D0A-5248-AB77-9E533942FC54}" srcOrd="0" destOrd="0" presId="urn:microsoft.com/office/officeart/2005/8/layout/vList3"/>
    <dgm:cxn modelId="{9F4F8B99-03E5-FC4C-8D4A-22CF8C869775}" type="presParOf" srcId="{3F9A90AC-7145-5741-A539-7643D98BDDFE}" destId="{0EC9036F-0987-AB40-916F-3BAD5F22E10D}" srcOrd="1" destOrd="0" presId="urn:microsoft.com/office/officeart/2005/8/layout/vList3"/>
    <dgm:cxn modelId="{5008927F-94D7-CC4D-BCDF-8D0285DD8BF4}" type="presParOf" srcId="{E70CF63E-2E47-E445-8BA8-4BBDA9150679}" destId="{DD9CE17D-8C65-394A-80F0-04ABD3127336}" srcOrd="1" destOrd="0" presId="urn:microsoft.com/office/officeart/2005/8/layout/vList3"/>
    <dgm:cxn modelId="{6BD02373-DDDC-1A4C-8DCB-D9B8D8B0DA58}" type="presParOf" srcId="{E70CF63E-2E47-E445-8BA8-4BBDA9150679}" destId="{BE624844-D4EA-3A41-B574-1A14D16182BF}" srcOrd="2" destOrd="0" presId="urn:microsoft.com/office/officeart/2005/8/layout/vList3"/>
    <dgm:cxn modelId="{38C865A0-5F00-3544-A9F6-8BB6657A5E5F}" type="presParOf" srcId="{BE624844-D4EA-3A41-B574-1A14D16182BF}" destId="{D41D45A7-32A0-DC4E-BB7A-C6E43A8DE205}" srcOrd="0" destOrd="0" presId="urn:microsoft.com/office/officeart/2005/8/layout/vList3"/>
    <dgm:cxn modelId="{0D7B9E51-6A27-CB46-8694-C208F8AEF85B}" type="presParOf" srcId="{BE624844-D4EA-3A41-B574-1A14D16182BF}" destId="{9250BD72-543E-9E4C-9797-1F4144363BAF}" srcOrd="1" destOrd="0" presId="urn:microsoft.com/office/officeart/2005/8/layout/vList3"/>
    <dgm:cxn modelId="{0B5F8642-1EAB-C44E-A646-195197713002}" type="presParOf" srcId="{E70CF63E-2E47-E445-8BA8-4BBDA9150679}" destId="{437D214F-BC55-5446-AD47-F66269C5A89F}" srcOrd="3" destOrd="0" presId="urn:microsoft.com/office/officeart/2005/8/layout/vList3"/>
    <dgm:cxn modelId="{1CA7FAA8-D4B2-A34B-BA0D-92D707D89594}" type="presParOf" srcId="{E70CF63E-2E47-E445-8BA8-4BBDA9150679}" destId="{F1DD5AA6-88DE-F34D-AE28-BA009EBF444C}" srcOrd="4" destOrd="0" presId="urn:microsoft.com/office/officeart/2005/8/layout/vList3"/>
    <dgm:cxn modelId="{98792086-6E0A-BD42-9C92-494CAEFF4674}" type="presParOf" srcId="{F1DD5AA6-88DE-F34D-AE28-BA009EBF444C}" destId="{C559A9EA-D03D-9B4D-9F5D-D2DB727F9F87}" srcOrd="0" destOrd="0" presId="urn:microsoft.com/office/officeart/2005/8/layout/vList3"/>
    <dgm:cxn modelId="{D7B7048F-2933-8A46-AE12-A164C5B2E1B0}" type="presParOf" srcId="{F1DD5AA6-88DE-F34D-AE28-BA009EBF444C}" destId="{64D1279E-2A4A-BA41-9AAA-9A9C867A3003}" srcOrd="1" destOrd="0" presId="urn:microsoft.com/office/officeart/2005/8/layout/vList3"/>
    <dgm:cxn modelId="{1AEDD716-EF50-C143-8932-7657D942D2FA}" type="presParOf" srcId="{E70CF63E-2E47-E445-8BA8-4BBDA9150679}" destId="{FEBA6EF3-39B7-2B4A-9422-DC8C4BAEAC13}" srcOrd="5" destOrd="0" presId="urn:microsoft.com/office/officeart/2005/8/layout/vList3"/>
    <dgm:cxn modelId="{2D60D6BC-2AE6-5142-9388-C471AABBD943}" type="presParOf" srcId="{E70CF63E-2E47-E445-8BA8-4BBDA9150679}" destId="{EE84EA71-AA6F-9F49-9246-B774ECED8B30}" srcOrd="6" destOrd="0" presId="urn:microsoft.com/office/officeart/2005/8/layout/vList3"/>
    <dgm:cxn modelId="{84BC5CBE-3464-5347-B4A9-115D9FE551F6}" type="presParOf" srcId="{EE84EA71-AA6F-9F49-9246-B774ECED8B30}" destId="{1CFD3240-68B9-3241-BBED-37665F2ADD9B}" srcOrd="0" destOrd="0" presId="urn:microsoft.com/office/officeart/2005/8/layout/vList3"/>
    <dgm:cxn modelId="{4D5A1F17-528D-2B4E-B232-18665FB7BE10}" type="presParOf" srcId="{EE84EA71-AA6F-9F49-9246-B774ECED8B30}" destId="{44489D87-C948-A040-95C2-F1DE2ECF06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A0DA0-2272-FF44-A60C-571EB8268D2F}">
      <dsp:nvSpPr>
        <dsp:cNvPr id="0" name=""/>
        <dsp:cNvSpPr/>
      </dsp:nvSpPr>
      <dsp:spPr>
        <a:xfrm>
          <a:off x="2645" y="0"/>
          <a:ext cx="1093781" cy="2379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Background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121628" y="0"/>
        <a:ext cx="855816" cy="237965"/>
      </dsp:txXfrm>
    </dsp:sp>
    <dsp:sp modelId="{1DE24EF3-DB8C-E64A-8B1C-4A18B6051CF3}">
      <dsp:nvSpPr>
        <dsp:cNvPr id="0" name=""/>
        <dsp:cNvSpPr/>
      </dsp:nvSpPr>
      <dsp:spPr>
        <a:xfrm>
          <a:off x="968178" y="-2432"/>
          <a:ext cx="1018705" cy="24282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Motivation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1089593" y="-2432"/>
        <a:ext cx="775876" cy="242829"/>
      </dsp:txXfrm>
    </dsp:sp>
    <dsp:sp modelId="{50764769-3569-C543-9B5C-F30AE09D6FF5}">
      <dsp:nvSpPr>
        <dsp:cNvPr id="0" name=""/>
        <dsp:cNvSpPr/>
      </dsp:nvSpPr>
      <dsp:spPr>
        <a:xfrm>
          <a:off x="1858634" y="332"/>
          <a:ext cx="1034466" cy="23729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Problems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1977284" y="332"/>
        <a:ext cx="797167" cy="237299"/>
      </dsp:txXfrm>
    </dsp:sp>
    <dsp:sp modelId="{600EFF3F-DB0F-FF49-A8E3-17622C09F96A}">
      <dsp:nvSpPr>
        <dsp:cNvPr id="0" name=""/>
        <dsp:cNvSpPr/>
      </dsp:nvSpPr>
      <dsp:spPr>
        <a:xfrm>
          <a:off x="2764852" y="0"/>
          <a:ext cx="858727" cy="23729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Design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2883502" y="0"/>
        <a:ext cx="621428" cy="237299"/>
      </dsp:txXfrm>
    </dsp:sp>
    <dsp:sp modelId="{4B9EBF9E-8BAA-5F44-97AC-92FF4743C440}">
      <dsp:nvSpPr>
        <dsp:cNvPr id="0" name=""/>
        <dsp:cNvSpPr/>
      </dsp:nvSpPr>
      <dsp:spPr>
        <a:xfrm>
          <a:off x="3495331" y="0"/>
          <a:ext cx="1282487" cy="2379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Implementation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3614314" y="0"/>
        <a:ext cx="1044522" cy="237965"/>
      </dsp:txXfrm>
    </dsp:sp>
    <dsp:sp modelId="{66FA7FA9-2107-7F4B-B024-03950E184D34}">
      <dsp:nvSpPr>
        <dsp:cNvPr id="0" name=""/>
        <dsp:cNvSpPr/>
      </dsp:nvSpPr>
      <dsp:spPr>
        <a:xfrm>
          <a:off x="4649570" y="0"/>
          <a:ext cx="994042" cy="2379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Feasibility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4768553" y="0"/>
        <a:ext cx="756077" cy="237965"/>
      </dsp:txXfrm>
    </dsp:sp>
    <dsp:sp modelId="{BEBBFCA2-BA0C-5A44-9D72-101B22E8991C}">
      <dsp:nvSpPr>
        <dsp:cNvPr id="0" name=""/>
        <dsp:cNvSpPr/>
      </dsp:nvSpPr>
      <dsp:spPr>
        <a:xfrm>
          <a:off x="5515364" y="2147"/>
          <a:ext cx="1196829" cy="23367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Related Work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5632199" y="2147"/>
        <a:ext cx="963159" cy="233670"/>
      </dsp:txXfrm>
    </dsp:sp>
    <dsp:sp modelId="{02A3C7AC-E94B-EB4E-BA03-8FA91108E34F}">
      <dsp:nvSpPr>
        <dsp:cNvPr id="0" name=""/>
        <dsp:cNvSpPr/>
      </dsp:nvSpPr>
      <dsp:spPr>
        <a:xfrm>
          <a:off x="6583945" y="3910"/>
          <a:ext cx="1004546" cy="23014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+mn-lt"/>
            </a:rPr>
            <a:t>Wrap Up</a:t>
          </a:r>
          <a:endParaRPr lang="en-US" sz="1000" b="0" kern="1200" dirty="0">
            <a:solidFill>
              <a:schemeClr val="bg1"/>
            </a:solidFill>
            <a:latin typeface="+mn-lt"/>
          </a:endParaRPr>
        </a:p>
      </dsp:txBody>
      <dsp:txXfrm>
        <a:off x="6699017" y="3910"/>
        <a:ext cx="774403" cy="230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036F-0987-AB40-916F-3BAD5F22E10D}">
      <dsp:nvSpPr>
        <dsp:cNvPr id="0" name=""/>
        <dsp:cNvSpPr/>
      </dsp:nvSpPr>
      <dsp:spPr>
        <a:xfrm rot="10800000">
          <a:off x="1009907" y="507"/>
          <a:ext cx="3515915" cy="4972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286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Time to checkpoint a service</a:t>
          </a:r>
        </a:p>
      </dsp:txBody>
      <dsp:txXfrm rot="10800000">
        <a:off x="1134226" y="507"/>
        <a:ext cx="3391596" cy="497278"/>
      </dsp:txXfrm>
    </dsp:sp>
    <dsp:sp modelId="{4D41920B-6D0A-5248-AB77-9E533942FC54}">
      <dsp:nvSpPr>
        <dsp:cNvPr id="0" name=""/>
        <dsp:cNvSpPr/>
      </dsp:nvSpPr>
      <dsp:spPr>
        <a:xfrm>
          <a:off x="761268" y="507"/>
          <a:ext cx="497278" cy="4972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0BD72-543E-9E4C-9797-1F4144363BAF}">
      <dsp:nvSpPr>
        <dsp:cNvPr id="0" name=""/>
        <dsp:cNvSpPr/>
      </dsp:nvSpPr>
      <dsp:spPr>
        <a:xfrm rot="10800000">
          <a:off x="1009907" y="646227"/>
          <a:ext cx="3515915" cy="4972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286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Time to restore a service checkpoint</a:t>
          </a:r>
        </a:p>
      </dsp:txBody>
      <dsp:txXfrm rot="10800000">
        <a:off x="1134226" y="646227"/>
        <a:ext cx="3391596" cy="497278"/>
      </dsp:txXfrm>
    </dsp:sp>
    <dsp:sp modelId="{D41D45A7-32A0-DC4E-BB7A-C6E43A8DE205}">
      <dsp:nvSpPr>
        <dsp:cNvPr id="0" name=""/>
        <dsp:cNvSpPr/>
      </dsp:nvSpPr>
      <dsp:spPr>
        <a:xfrm>
          <a:off x="761268" y="646227"/>
          <a:ext cx="497278" cy="4972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D1279E-2A4A-BA41-9AAA-9A9C867A3003}">
      <dsp:nvSpPr>
        <dsp:cNvPr id="0" name=""/>
        <dsp:cNvSpPr/>
      </dsp:nvSpPr>
      <dsp:spPr>
        <a:xfrm rot="10800000">
          <a:off x="1009907" y="1291946"/>
          <a:ext cx="3515915" cy="4972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286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Interval between two one-shot transactions </a:t>
          </a:r>
        </a:p>
      </dsp:txBody>
      <dsp:txXfrm rot="10800000">
        <a:off x="1134226" y="1291946"/>
        <a:ext cx="3391596" cy="497278"/>
      </dsp:txXfrm>
    </dsp:sp>
    <dsp:sp modelId="{C559A9EA-D03D-9B4D-9F5D-D2DB727F9F87}">
      <dsp:nvSpPr>
        <dsp:cNvPr id="0" name=""/>
        <dsp:cNvSpPr/>
      </dsp:nvSpPr>
      <dsp:spPr>
        <a:xfrm>
          <a:off x="761268" y="1291946"/>
          <a:ext cx="497278" cy="4972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489D87-C948-A040-95C2-F1DE2ECF06CD}">
      <dsp:nvSpPr>
        <dsp:cNvPr id="0" name=""/>
        <dsp:cNvSpPr/>
      </dsp:nvSpPr>
      <dsp:spPr>
        <a:xfrm rot="10800000">
          <a:off x="1009907" y="1937666"/>
          <a:ext cx="3515915" cy="4972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286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Frequency of periodic transactions</a:t>
          </a:r>
        </a:p>
      </dsp:txBody>
      <dsp:txXfrm rot="10800000">
        <a:off x="1134226" y="1937666"/>
        <a:ext cx="3391596" cy="497278"/>
      </dsp:txXfrm>
    </dsp:sp>
    <dsp:sp modelId="{1CFD3240-68B9-3241-BBED-37665F2ADD9B}">
      <dsp:nvSpPr>
        <dsp:cNvPr id="0" name=""/>
        <dsp:cNvSpPr/>
      </dsp:nvSpPr>
      <dsp:spPr>
        <a:xfrm>
          <a:off x="761268" y="1937666"/>
          <a:ext cx="497278" cy="4972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57F6-06BA-4D76-A724-432C3C316B4C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2346-8CBD-44BF-9C18-DBD3605DB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9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 practical sense, you cannot create multiple instances of the same service because other OS facilities, like the kernel and other services, expect each service to be a Singleton.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9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2 apps that want to use an OS Service.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start with a Base checkpoint, which is taken right after the service is initialized but before any app has used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[Describe animation process.]</a:t>
            </a:r>
          </a:p>
          <a:p>
            <a:r>
              <a:rPr lang="en-US" baseline="0" dirty="0" smtClean="0"/>
              <a:t>App A uses service, App B uses it, switch back to App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8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App A compromises a service or causes the service it’s using to crash, any other apps using that service will also experience failures.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1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Fault tolerance is similar. If</a:t>
            </a:r>
            <a:r>
              <a:rPr lang="en-US" baseline="0" dirty="0" smtClean="0"/>
              <a:t> App A is using a service that crashes, to get that service back online would require restoring it to an earlier working state. </a:t>
            </a:r>
          </a:p>
          <a:p>
            <a:r>
              <a:rPr lang="en-US" baseline="0" dirty="0" smtClean="0"/>
              <a:t>This would break App B because App B does not expect the service’s state to change suddenly.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3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9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0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overhead of checkpoint/restore too much?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</a:t>
            </a:r>
            <a:r>
              <a:rPr lang="en-US" baseline="0" dirty="0" smtClean="0"/>
              <a:t> four key measurements, and I’ll discuss just the first 3 today.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2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</a:t>
            </a:r>
            <a:r>
              <a:rPr lang="en-US" baseline="0" dirty="0" smtClean="0"/>
              <a:t> to minimize the delays we insert into the critical path, to just a restore operation. </a:t>
            </a:r>
            <a:endParaRPr lang="en-US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optimization to shorten the critical path</a:t>
            </a:r>
            <a:r>
              <a:rPr lang="en-US" baseline="0" dirty="0" smtClean="0"/>
              <a:t> </a:t>
            </a:r>
            <a:r>
              <a:rPr lang="en-US" dirty="0" smtClean="0"/>
              <a:t>is</a:t>
            </a:r>
            <a:r>
              <a:rPr lang="en-US" baseline="0" dirty="0" smtClean="0"/>
              <a:t> proactively taking a checkpoint before the next application even accesses the service.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that these are not to scale. Restore is about 100 times faster than checkpoint.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better optimization stems from the observation that a checkpoint operation can actually be done in parallel with the restore operation, or asynchronously afterwards.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are additional feasibility measurements in the paper, for example,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2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2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what does this really mean? </a:t>
            </a:r>
          </a:p>
          <a:p>
            <a:r>
              <a:rPr lang="en-US" dirty="0" smtClean="0"/>
              <a:t>Let’s first take a look at</a:t>
            </a:r>
            <a:r>
              <a:rPr lang="en-US" baseline="0" dirty="0" smtClean="0"/>
              <a:t> the classic way that applications access system functionality, the shared library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13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wrap things up,</a:t>
            </a:r>
            <a:r>
              <a:rPr lang="en-US" baseline="0" dirty="0" smtClean="0"/>
              <a:t> we identify the problem of S</a:t>
            </a:r>
            <a:r>
              <a:rPr lang="en-US" dirty="0" smtClean="0"/>
              <a:t>tate</a:t>
            </a:r>
            <a:r>
              <a:rPr lang="en-US" baseline="0" dirty="0" smtClean="0"/>
              <a:t> Entanglement, one incarnation of which occurs between applications and OS Services on mobile operating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17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 real-world OS like Android, things are a bit more complicated.</a:t>
            </a:r>
          </a:p>
          <a:p>
            <a:endParaRPr lang="en-US" baseline="0" dirty="0"/>
          </a:p>
          <a:p>
            <a:r>
              <a:rPr lang="en-US" baseline="0" dirty="0" smtClean="0"/>
              <a:t>A manager proxy helps the application communicate with the service process through an RPC-like stub.</a:t>
            </a:r>
          </a:p>
          <a:p>
            <a:r>
              <a:rPr lang="en-US" baseline="0" dirty="0" smtClean="0"/>
              <a:t>Both of these entities will also harbor app-specific states.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we classify this problem as state entanglement.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6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Interestingly, this service model results in an OS that quite resembles the structure of a microkernel! In a microkernel, various “servers” run in separate processes and communicate via IPC.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6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 that you know what state entanglement is, you might be wondering why we care about it. 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will revisit these use cases throughout the talk.</a:t>
            </a:r>
          </a:p>
          <a:p>
            <a:r>
              <a:rPr lang="en-US" baseline="0" dirty="0" smtClean="0"/>
              <a:t>In the interest of time, I’m only going to discuss the first 3, please refer to the paper for a discussion of live update and application speculation.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9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App A compromises a service or causes the service it’s using to crash, any other apps using that service will also experience failures.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5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Fault tolerance is similar. If</a:t>
            </a:r>
            <a:r>
              <a:rPr lang="en-US" baseline="0" dirty="0" smtClean="0"/>
              <a:t> App A is using a service that crashes, to get that service back online would require restoring it to an earlier working state. </a:t>
            </a:r>
          </a:p>
          <a:p>
            <a:r>
              <a:rPr lang="en-US" baseline="0" dirty="0" smtClean="0"/>
              <a:t>This would break App B because App B does not expect the service’s state to change suddenly.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0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1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solution for detangling this mess of states is OS Service Virtualization.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2346-8CBD-44BF-9C18-DBD3605DB5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5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5" y="5334000"/>
            <a:ext cx="761801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5278597"/>
            <a:ext cx="7618016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2460"/>
            <a:ext cx="62865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66" spc="-42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532" y="3713018"/>
            <a:ext cx="62865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167" baseline="0">
                <a:solidFill>
                  <a:schemeClr val="tx2"/>
                </a:solidFill>
                <a:latin typeface="+mj-lt"/>
              </a:defRPr>
            </a:lvl1pPr>
            <a:lvl2pPr marL="380985" indent="0" algn="ctr">
              <a:buNone/>
              <a:defRPr sz="2000"/>
            </a:lvl2pPr>
            <a:lvl3pPr marL="761970" indent="0" algn="ctr">
              <a:buNone/>
              <a:defRPr sz="2000"/>
            </a:lvl3pPr>
            <a:lvl4pPr marL="1142954" indent="0" algn="ctr">
              <a:buNone/>
              <a:defRPr sz="1667"/>
            </a:lvl4pPr>
            <a:lvl5pPr marL="1523939" indent="0" algn="ctr">
              <a:buNone/>
              <a:defRPr sz="1667"/>
            </a:lvl5pPr>
            <a:lvl6pPr marL="1904924" indent="0" algn="ctr">
              <a:buNone/>
              <a:defRPr sz="1667"/>
            </a:lvl6pPr>
            <a:lvl7pPr marL="2285909" indent="0" algn="ctr">
              <a:buNone/>
              <a:defRPr sz="1667"/>
            </a:lvl7pPr>
            <a:lvl8pPr marL="2666893" indent="0" algn="ctr">
              <a:buNone/>
              <a:defRPr sz="1667"/>
            </a:lvl8pPr>
            <a:lvl9pPr marL="3047878" indent="0" algn="ctr">
              <a:buNone/>
              <a:defRPr sz="16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4787" y="3619500"/>
            <a:ext cx="6172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" y="5341697"/>
            <a:ext cx="762577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" y="5286294"/>
            <a:ext cx="7625774" cy="54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5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8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5" y="5334000"/>
            <a:ext cx="761801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5278597"/>
            <a:ext cx="7618016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45650"/>
            <a:ext cx="1643063" cy="479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45649"/>
            <a:ext cx="4833938" cy="479785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9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5" y="5334000"/>
            <a:ext cx="761801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5278597"/>
            <a:ext cx="7618016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2460"/>
            <a:ext cx="62865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6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0940"/>
            <a:ext cx="62865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000" cap="all" spc="167" baseline="0">
                <a:solidFill>
                  <a:schemeClr val="tx2"/>
                </a:solidFill>
                <a:latin typeface="+mj-lt"/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4787" y="3619500"/>
            <a:ext cx="6172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8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38837"/>
            <a:ext cx="6286500" cy="1208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8112"/>
            <a:ext cx="3086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38114"/>
            <a:ext cx="3086100" cy="3352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38837"/>
            <a:ext cx="6286500" cy="1208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8377"/>
            <a:ext cx="308610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67" b="0" cap="all" baseline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51945"/>
            <a:ext cx="3086100" cy="2738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1538377"/>
            <a:ext cx="308610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67" b="0" cap="all" baseline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2151945"/>
            <a:ext cx="3086100" cy="2738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3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6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5" y="5334000"/>
            <a:ext cx="761801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5278597"/>
            <a:ext cx="7618016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6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" y="0"/>
            <a:ext cx="2531744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525044" y="0"/>
            <a:ext cx="40005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95299"/>
            <a:ext cx="2000250" cy="19050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31" y="609600"/>
            <a:ext cx="4174494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50" y="2438400"/>
            <a:ext cx="200025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50">
                <a:solidFill>
                  <a:srgbClr val="FFFFFF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0946" y="5383155"/>
            <a:ext cx="1636569" cy="30427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0375" y="5383155"/>
            <a:ext cx="2905125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7618016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4095897"/>
            <a:ext cx="7618016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29100"/>
            <a:ext cx="6324600" cy="685800"/>
          </a:xfrm>
        </p:spPr>
        <p:txBody>
          <a:bodyPr tIns="0" bIns="0" anchor="b">
            <a:no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619991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4922520"/>
            <a:ext cx="6324600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rgbClr val="FFFFFF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1" y="5383155"/>
            <a:ext cx="1545169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Layout" Target="../diagrams/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Data" Target="../diagrams/data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0"/>
            <a:ext cx="762000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596"/>
            <a:ext cx="7620001" cy="54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38837"/>
            <a:ext cx="62865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538112"/>
            <a:ext cx="6286501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3866" y="5369405"/>
            <a:ext cx="301425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7787" y="5369405"/>
            <a:ext cx="82001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5958" y="1448204"/>
            <a:ext cx="62293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" y="5386638"/>
            <a:ext cx="223308" cy="2977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81195" y="5366798"/>
            <a:ext cx="650327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1334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 userDrawn="1">
            <p:extLst>
              <p:ext uri="{D42A27DB-BD31-4B8C-83A1-F6EECF244321}">
                <p14:modId xmlns:p14="http://schemas.microsoft.com/office/powerpoint/2010/main" val="3502617082"/>
              </p:ext>
            </p:extLst>
          </p:nvPr>
        </p:nvGraphicFramePr>
        <p:xfrm>
          <a:off x="11546" y="16037"/>
          <a:ext cx="7591137" cy="23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830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61970" rtl="0" eaLnBrk="1" latinLnBrk="0" hangingPunct="1">
        <a:lnSpc>
          <a:spcPct val="85000"/>
        </a:lnSpc>
        <a:spcBef>
          <a:spcPct val="0"/>
        </a:spcBef>
        <a:buNone/>
        <a:defRPr sz="4000" kern="1200" spc="-4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6197" indent="-76197" algn="l" defTabSz="761970" rtl="0" eaLnBrk="1" latinLnBrk="0" hangingPunct="1">
        <a:lnSpc>
          <a:spcPct val="90000"/>
        </a:lnSpc>
        <a:spcBef>
          <a:spcPts val="1000"/>
        </a:spcBef>
        <a:spcAft>
          <a:spcPts val="16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20027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2421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24815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77209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1663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8329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995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1661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aboos@rice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>
          <a:xfrm>
            <a:off x="2955939" y="4409928"/>
            <a:ext cx="1750463" cy="700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83" y="544464"/>
            <a:ext cx="7683500" cy="24765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Eliminating State Entanglement with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Checkpoint-Based Virtualization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of </a:t>
            </a:r>
            <a:r>
              <a:rPr lang="en-US" sz="4000" dirty="0">
                <a:solidFill>
                  <a:schemeClr val="tx1"/>
                </a:solidFill>
              </a:rPr>
              <a:t>Mobile OS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592" y="3660157"/>
            <a:ext cx="6983076" cy="474873"/>
          </a:xfrm>
        </p:spPr>
        <p:txBody>
          <a:bodyPr>
            <a:normAutofit/>
          </a:bodyPr>
          <a:lstStyle/>
          <a:p>
            <a:pPr algn="ctr"/>
            <a:r>
              <a:rPr lang="en-US" cap="none" spc="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Kevin Boos      Ardalan Amiri Sani       Lin Zhong</a:t>
            </a:r>
            <a:endParaRPr lang="en-US" cap="none" spc="11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Service Virtualization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17217"/>
            <a:ext cx="5415596" cy="2696404"/>
          </a:xfrm>
        </p:spPr>
        <p:txBody>
          <a:bodyPr>
            <a:normAutofit/>
          </a:bodyPr>
          <a:lstStyle/>
          <a:p>
            <a:r>
              <a:rPr lang="en-US" dirty="0" smtClean="0"/>
              <a:t>Virtualize an OS Service on a per-app basis</a:t>
            </a:r>
          </a:p>
          <a:p>
            <a:pPr lvl="1"/>
            <a:r>
              <a:rPr lang="en-US" dirty="0" smtClean="0"/>
              <a:t>N to 1  </a:t>
            </a:r>
            <a:r>
              <a:rPr lang="en-US" dirty="0" smtClean="0">
                <a:sym typeface="Wingdings" panose="05000000000000000000" pitchFamily="2" charset="2"/>
              </a:rPr>
              <a:t>  1 to 1</a:t>
            </a:r>
            <a:endParaRPr lang="en-US" dirty="0" smtClean="0"/>
          </a:p>
          <a:p>
            <a:r>
              <a:rPr lang="en-US" dirty="0" smtClean="0"/>
              <a:t>Encapsulate </a:t>
            </a:r>
            <a:r>
              <a:rPr lang="en-US" i="1" dirty="0" smtClean="0"/>
              <a:t>only </a:t>
            </a:r>
            <a:r>
              <a:rPr lang="en-US" dirty="0" smtClean="0"/>
              <a:t>one app’s states in a service </a:t>
            </a:r>
            <a:endParaRPr lang="en-US" dirty="0"/>
          </a:p>
          <a:p>
            <a:pPr lvl="1"/>
            <a:r>
              <a:rPr lang="en-US" dirty="0" smtClean="0"/>
              <a:t>Disentangles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hape 77"/>
          <p:cNvSpPr/>
          <p:nvPr/>
        </p:nvSpPr>
        <p:spPr>
          <a:xfrm>
            <a:off x="3971638" y="3004656"/>
            <a:ext cx="729092" cy="254402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400" b="1" dirty="0"/>
              <a:t>App A</a:t>
            </a:r>
            <a:endParaRPr sz="1400" b="1" dirty="0"/>
          </a:p>
        </p:txBody>
      </p:sp>
      <p:sp>
        <p:nvSpPr>
          <p:cNvPr id="10" name="Shape 77"/>
          <p:cNvSpPr/>
          <p:nvPr/>
        </p:nvSpPr>
        <p:spPr>
          <a:xfrm>
            <a:off x="3971638" y="3455433"/>
            <a:ext cx="729092" cy="254402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400" b="1" dirty="0"/>
              <a:t>App B</a:t>
            </a:r>
            <a:endParaRPr sz="1400" b="1" dirty="0"/>
          </a:p>
        </p:txBody>
      </p:sp>
      <p:sp>
        <p:nvSpPr>
          <p:cNvPr id="11" name="Shape 77"/>
          <p:cNvSpPr/>
          <p:nvPr/>
        </p:nvSpPr>
        <p:spPr>
          <a:xfrm>
            <a:off x="3971638" y="4301662"/>
            <a:ext cx="729092" cy="254402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400" b="1" dirty="0"/>
              <a:t>App N</a:t>
            </a:r>
            <a:endParaRPr sz="1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05344" y="3816278"/>
            <a:ext cx="66557" cy="364653"/>
            <a:chOff x="5984146" y="3535577"/>
            <a:chExt cx="88742" cy="486204"/>
          </a:xfrm>
        </p:grpSpPr>
        <p:sp>
          <p:nvSpPr>
            <p:cNvPr id="13" name="Oval 12"/>
            <p:cNvSpPr/>
            <p:nvPr/>
          </p:nvSpPr>
          <p:spPr>
            <a:xfrm>
              <a:off x="5984146" y="3535577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984146" y="3731343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984146" y="3933039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9" name="Shape 77"/>
          <p:cNvSpPr/>
          <p:nvPr/>
        </p:nvSpPr>
        <p:spPr>
          <a:xfrm>
            <a:off x="5376929" y="2940922"/>
            <a:ext cx="1345135" cy="38186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600" b="1" dirty="0"/>
              <a:t>OS Service</a:t>
            </a:r>
            <a:r>
              <a:rPr lang="en-US" sz="1600" b="1" baseline="-25000" dirty="0"/>
              <a:t> A</a:t>
            </a:r>
          </a:p>
        </p:txBody>
      </p:sp>
      <p:sp>
        <p:nvSpPr>
          <p:cNvPr id="20" name="Shape 77"/>
          <p:cNvSpPr/>
          <p:nvPr/>
        </p:nvSpPr>
        <p:spPr>
          <a:xfrm>
            <a:off x="5376929" y="3391699"/>
            <a:ext cx="1345135" cy="38186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600" b="1" dirty="0"/>
              <a:t>OS Service</a:t>
            </a:r>
            <a:r>
              <a:rPr lang="en-US" sz="1600" b="1" baseline="-25000" dirty="0"/>
              <a:t> B</a:t>
            </a:r>
          </a:p>
        </p:txBody>
      </p:sp>
      <p:sp>
        <p:nvSpPr>
          <p:cNvPr id="21" name="Shape 77"/>
          <p:cNvSpPr/>
          <p:nvPr/>
        </p:nvSpPr>
        <p:spPr>
          <a:xfrm>
            <a:off x="5376929" y="4237928"/>
            <a:ext cx="1345135" cy="38186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600" b="1" dirty="0"/>
              <a:t>OS Service</a:t>
            </a:r>
            <a:r>
              <a:rPr lang="en-US" sz="1600" b="1" baseline="-25000" dirty="0"/>
              <a:t> N</a:t>
            </a:r>
          </a:p>
        </p:txBody>
      </p:sp>
      <p:cxnSp>
        <p:nvCxnSpPr>
          <p:cNvPr id="23" name="Straight Arrow Connector 22"/>
          <p:cNvCxnSpPr>
            <a:stCxn id="9" idx="3"/>
            <a:endCxn id="19" idx="1"/>
          </p:cNvCxnSpPr>
          <p:nvPr/>
        </p:nvCxnSpPr>
        <p:spPr>
          <a:xfrm>
            <a:off x="4700728" y="3131857"/>
            <a:ext cx="6761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00728" y="3581913"/>
            <a:ext cx="6761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00728" y="4424876"/>
            <a:ext cx="6761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841202" y="3490253"/>
            <a:ext cx="2812040" cy="560903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76197" indent="-76197" algn="l" defTabSz="76197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0027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472421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624815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777209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91663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8329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4995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41661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Cannot instantiate a service multiple times!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11408" y="3823022"/>
            <a:ext cx="66557" cy="364653"/>
            <a:chOff x="5984146" y="3535577"/>
            <a:chExt cx="88742" cy="486204"/>
          </a:xfrm>
        </p:grpSpPr>
        <p:sp>
          <p:nvSpPr>
            <p:cNvPr id="29" name="Oval 28"/>
            <p:cNvSpPr/>
            <p:nvPr/>
          </p:nvSpPr>
          <p:spPr>
            <a:xfrm>
              <a:off x="5984146" y="3535577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984146" y="3731343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984146" y="3933039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7" name="&quot;No&quot; Symbol 26"/>
          <p:cNvSpPr/>
          <p:nvPr/>
        </p:nvSpPr>
        <p:spPr>
          <a:xfrm rot="5400000">
            <a:off x="5382247" y="3084361"/>
            <a:ext cx="1360739" cy="1360739"/>
          </a:xfrm>
          <a:prstGeom prst="noSmoking">
            <a:avLst>
              <a:gd name="adj" fmla="val 11385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71669" y="16050"/>
            <a:ext cx="858727" cy="237299"/>
            <a:chOff x="2764852" y="0"/>
            <a:chExt cx="858727" cy="237299"/>
          </a:xfrm>
          <a:solidFill>
            <a:srgbClr val="00417B"/>
          </a:solidFill>
        </p:grpSpPr>
        <p:sp>
          <p:nvSpPr>
            <p:cNvPr id="33" name="Chevron 32"/>
            <p:cNvSpPr/>
            <p:nvPr/>
          </p:nvSpPr>
          <p:spPr>
            <a:xfrm>
              <a:off x="2764852" y="0"/>
              <a:ext cx="858727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/>
            <p:nvPr/>
          </p:nvSpPr>
          <p:spPr>
            <a:xfrm>
              <a:off x="2883502" y="0"/>
              <a:ext cx="621428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Design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837"/>
            <a:ext cx="6934200" cy="1208964"/>
          </a:xfrm>
        </p:spPr>
        <p:txBody>
          <a:bodyPr>
            <a:normAutofit/>
          </a:bodyPr>
          <a:lstStyle/>
          <a:p>
            <a:r>
              <a:rPr lang="en-US" sz="3200" cap="small" dirty="0" smtClean="0"/>
              <a:t>Corsa</a:t>
            </a:r>
            <a:r>
              <a:rPr lang="en-US" sz="3200" dirty="0" smtClean="0"/>
              <a:t>:  Checkpoint-based Virtualization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7" y="1529822"/>
            <a:ext cx="3845668" cy="3663993"/>
          </a:xfrm>
        </p:spPr>
        <p:txBody>
          <a:bodyPr>
            <a:noAutofit/>
          </a:bodyPr>
          <a:lstStyle/>
          <a:p>
            <a:r>
              <a:rPr lang="en-US" b="1" dirty="0" smtClean="0"/>
              <a:t>Virtualization through checkpoint/restore</a:t>
            </a:r>
          </a:p>
          <a:p>
            <a:pPr lvl="1"/>
            <a:r>
              <a:rPr lang="en-US" dirty="0" smtClean="0"/>
              <a:t>Intercept app-service transactions</a:t>
            </a:r>
          </a:p>
          <a:p>
            <a:r>
              <a:rPr lang="en-US" dirty="0" smtClean="0"/>
              <a:t>Per-app checkpoint history</a:t>
            </a:r>
          </a:p>
          <a:p>
            <a:pPr lvl="1"/>
            <a:r>
              <a:rPr lang="en-US" dirty="0" smtClean="0"/>
              <a:t>Only one active instance</a:t>
            </a:r>
          </a:p>
          <a:p>
            <a:r>
              <a:rPr lang="en-US" dirty="0" smtClean="0"/>
              <a:t>All other OS bodies see </a:t>
            </a:r>
            <a:br>
              <a:rPr lang="en-US" dirty="0" smtClean="0"/>
            </a:br>
            <a:r>
              <a:rPr lang="en-US" dirty="0" smtClean="0"/>
              <a:t>a single service instance</a:t>
            </a:r>
          </a:p>
          <a:p>
            <a:pPr lvl="1"/>
            <a:r>
              <a:rPr lang="en-US" dirty="0" smtClean="0"/>
              <a:t>Preserves legacy expectations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9" name="Shape 77"/>
          <p:cNvSpPr/>
          <p:nvPr/>
        </p:nvSpPr>
        <p:spPr>
          <a:xfrm>
            <a:off x="5301935" y="1887143"/>
            <a:ext cx="1891886" cy="249873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 dirty="0"/>
              <a:t>OS </a:t>
            </a:r>
            <a:r>
              <a:rPr lang="en-US" sz="1600" b="1" dirty="0"/>
              <a:t>Service</a:t>
            </a:r>
            <a:endParaRPr sz="1500" b="1" dirty="0"/>
          </a:p>
        </p:txBody>
      </p:sp>
      <p:sp>
        <p:nvSpPr>
          <p:cNvPr id="70" name="Shape 77"/>
          <p:cNvSpPr/>
          <p:nvPr/>
        </p:nvSpPr>
        <p:spPr>
          <a:xfrm>
            <a:off x="4004005" y="2430124"/>
            <a:ext cx="729092" cy="25440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400" b="1" dirty="0"/>
              <a:t>App A</a:t>
            </a:r>
            <a:endParaRPr sz="1400" b="1" dirty="0"/>
          </a:p>
        </p:txBody>
      </p:sp>
      <p:sp>
        <p:nvSpPr>
          <p:cNvPr id="71" name="Shape 77"/>
          <p:cNvSpPr/>
          <p:nvPr/>
        </p:nvSpPr>
        <p:spPr>
          <a:xfrm>
            <a:off x="4004005" y="2880901"/>
            <a:ext cx="729092" cy="25440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400" b="1" dirty="0"/>
              <a:t>App B</a:t>
            </a:r>
            <a:endParaRPr sz="1400" b="1" dirty="0"/>
          </a:p>
        </p:txBody>
      </p:sp>
      <p:sp>
        <p:nvSpPr>
          <p:cNvPr id="72" name="Shape 86"/>
          <p:cNvSpPr/>
          <p:nvPr/>
        </p:nvSpPr>
        <p:spPr>
          <a:xfrm flipH="1">
            <a:off x="5395765" y="2626943"/>
            <a:ext cx="882874" cy="999972"/>
          </a:xfrm>
          <a:prstGeom prst="roundRect">
            <a:avLst/>
          </a:prstGeom>
          <a:ln w="19050">
            <a:prstDash val="solid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dirty="0"/>
              <a:t>Current</a:t>
            </a:r>
          </a:p>
        </p:txBody>
      </p:sp>
      <p:sp>
        <p:nvSpPr>
          <p:cNvPr id="73" name="Shape 86"/>
          <p:cNvSpPr/>
          <p:nvPr/>
        </p:nvSpPr>
        <p:spPr>
          <a:xfrm flipH="1">
            <a:off x="5470213" y="3023765"/>
            <a:ext cx="729649" cy="51314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900" b="1" dirty="0">
                <a:solidFill>
                  <a:schemeClr val="bg1"/>
                </a:solidFill>
              </a:rPr>
              <a:t>Base Checkpoint</a:t>
            </a:r>
          </a:p>
        </p:txBody>
      </p:sp>
      <p:cxnSp>
        <p:nvCxnSpPr>
          <p:cNvPr id="74" name="Straight Arrow Connector 73"/>
          <p:cNvCxnSpPr>
            <a:stCxn id="70" idx="3"/>
            <a:endCxn id="69" idx="1"/>
          </p:cNvCxnSpPr>
          <p:nvPr/>
        </p:nvCxnSpPr>
        <p:spPr>
          <a:xfrm>
            <a:off x="4733097" y="2557325"/>
            <a:ext cx="568838" cy="579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86"/>
          <p:cNvSpPr/>
          <p:nvPr/>
        </p:nvSpPr>
        <p:spPr>
          <a:xfrm flipH="1">
            <a:off x="5470212" y="3021221"/>
            <a:ext cx="729649" cy="513143"/>
          </a:xfrm>
          <a:prstGeom prst="roundRect">
            <a:avLst/>
          </a:prstGeom>
          <a:solidFill>
            <a:srgbClr val="FADC9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A</a:t>
            </a:r>
            <a:endParaRPr lang="en" sz="1200" dirty="0"/>
          </a:p>
        </p:txBody>
      </p:sp>
      <p:sp>
        <p:nvSpPr>
          <p:cNvPr id="77" name="Shape 77"/>
          <p:cNvSpPr/>
          <p:nvPr/>
        </p:nvSpPr>
        <p:spPr>
          <a:xfrm>
            <a:off x="4034316" y="3727130"/>
            <a:ext cx="729092" cy="25440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400" b="1" dirty="0"/>
              <a:t>App N</a:t>
            </a:r>
            <a:endParaRPr sz="1400" b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68024" y="3241746"/>
            <a:ext cx="66557" cy="364653"/>
            <a:chOff x="5984146" y="3535577"/>
            <a:chExt cx="88742" cy="486204"/>
          </a:xfrm>
        </p:grpSpPr>
        <p:sp>
          <p:nvSpPr>
            <p:cNvPr id="80" name="Oval 79"/>
            <p:cNvSpPr/>
            <p:nvPr/>
          </p:nvSpPr>
          <p:spPr>
            <a:xfrm>
              <a:off x="5984146" y="3535577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984146" y="3731343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984146" y="3933039"/>
              <a:ext cx="88742" cy="887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79" name="Shape 86"/>
          <p:cNvSpPr/>
          <p:nvPr/>
        </p:nvSpPr>
        <p:spPr>
          <a:xfrm flipH="1">
            <a:off x="6359647" y="3607156"/>
            <a:ext cx="736945" cy="5131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N</a:t>
            </a:r>
            <a:endParaRPr lang="en" sz="1200" dirty="0"/>
          </a:p>
        </p:txBody>
      </p:sp>
      <p:cxnSp>
        <p:nvCxnSpPr>
          <p:cNvPr id="83" name="Straight Arrow Connector 82"/>
          <p:cNvCxnSpPr>
            <a:stCxn id="71" idx="3"/>
            <a:endCxn id="69" idx="1"/>
          </p:cNvCxnSpPr>
          <p:nvPr/>
        </p:nvCxnSpPr>
        <p:spPr>
          <a:xfrm>
            <a:off x="4733097" y="3008102"/>
            <a:ext cx="568838" cy="1284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hape 86"/>
          <p:cNvSpPr/>
          <p:nvPr/>
        </p:nvSpPr>
        <p:spPr>
          <a:xfrm flipH="1">
            <a:off x="6359646" y="2277218"/>
            <a:ext cx="736945" cy="513143"/>
          </a:xfrm>
          <a:prstGeom prst="roundRect">
            <a:avLst/>
          </a:prstGeom>
          <a:solidFill>
            <a:srgbClr val="FADC9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A</a:t>
            </a:r>
            <a:endParaRPr lang="en" sz="1200" dirty="0"/>
          </a:p>
        </p:txBody>
      </p:sp>
      <p:sp>
        <p:nvSpPr>
          <p:cNvPr id="85" name="Shape 86"/>
          <p:cNvSpPr/>
          <p:nvPr/>
        </p:nvSpPr>
        <p:spPr>
          <a:xfrm flipH="1">
            <a:off x="5466564" y="3740269"/>
            <a:ext cx="736945" cy="51314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900" b="1" dirty="0">
                <a:solidFill>
                  <a:schemeClr val="bg1"/>
                </a:solidFill>
              </a:rPr>
              <a:t>Base Checkpoint</a:t>
            </a:r>
          </a:p>
        </p:txBody>
      </p:sp>
      <p:sp>
        <p:nvSpPr>
          <p:cNvPr id="86" name="Shape 86"/>
          <p:cNvSpPr/>
          <p:nvPr/>
        </p:nvSpPr>
        <p:spPr>
          <a:xfrm flipH="1">
            <a:off x="5466564" y="3023741"/>
            <a:ext cx="736945" cy="5131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B</a:t>
            </a:r>
            <a:endParaRPr lang="en" sz="1200" dirty="0"/>
          </a:p>
        </p:txBody>
      </p:sp>
      <p:sp>
        <p:nvSpPr>
          <p:cNvPr id="116" name="Rectangle 115"/>
          <p:cNvSpPr/>
          <p:nvPr/>
        </p:nvSpPr>
        <p:spPr>
          <a:xfrm>
            <a:off x="383703" y="4203237"/>
            <a:ext cx="4520069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 indent="-282575" defTabSz="761970">
              <a:lnSpc>
                <a:spcPct val="90000"/>
              </a:lnSpc>
              <a:spcBef>
                <a:spcPts val="1000"/>
              </a:spcBef>
              <a:spcAft>
                <a:spcPts val="167"/>
              </a:spcAft>
              <a:buClr>
                <a:srgbClr val="605F6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Eliminates state entanglement </a:t>
            </a:r>
          </a:p>
          <a:p>
            <a:pPr marL="282575" lvl="0" indent="-282575" defTabSz="761970">
              <a:lnSpc>
                <a:spcPct val="90000"/>
              </a:lnSpc>
              <a:spcBef>
                <a:spcPts val="1000"/>
              </a:spcBef>
              <a:spcAft>
                <a:spcPts val="167"/>
              </a:spcAft>
              <a:buClr>
                <a:srgbClr val="605F6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No knowledge of virtualized entity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71669" y="16050"/>
            <a:ext cx="858727" cy="237299"/>
            <a:chOff x="2764852" y="0"/>
            <a:chExt cx="858727" cy="237299"/>
          </a:xfrm>
          <a:solidFill>
            <a:srgbClr val="00417B"/>
          </a:solidFill>
        </p:grpSpPr>
        <p:sp>
          <p:nvSpPr>
            <p:cNvPr id="29" name="Chevron 28"/>
            <p:cNvSpPr/>
            <p:nvPr/>
          </p:nvSpPr>
          <p:spPr>
            <a:xfrm>
              <a:off x="2764852" y="0"/>
              <a:ext cx="858727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2883502" y="0"/>
              <a:ext cx="621428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Design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9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5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1709 -0.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4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3.33333E-6 -0.125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6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1834 -0.0133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7" y="-66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708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5" y="6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5" grpId="0" animBg="1"/>
      <p:bldP spid="75" grpId="1" animBg="1"/>
      <p:bldP spid="77" grpId="0" animBg="1"/>
      <p:bldP spid="79" grpId="0" animBg="1"/>
      <p:bldP spid="84" grpId="0" animBg="1"/>
      <p:bldP spid="84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err="1"/>
              <a:t>Corsa</a:t>
            </a:r>
            <a:r>
              <a:rPr lang="en-US" dirty="0"/>
              <a:t> Enables </a:t>
            </a:r>
            <a:r>
              <a:rPr lang="en-US" dirty="0" smtClean="0"/>
              <a:t>Fault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Shape 77"/>
          <p:cNvSpPr/>
          <p:nvPr/>
        </p:nvSpPr>
        <p:spPr>
          <a:xfrm>
            <a:off x="2776213" y="2075939"/>
            <a:ext cx="1750586" cy="205111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sp>
        <p:nvSpPr>
          <p:cNvPr id="10" name="Shape 77"/>
          <p:cNvSpPr/>
          <p:nvPr/>
        </p:nvSpPr>
        <p:spPr>
          <a:xfrm>
            <a:off x="774969" y="2498684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A</a:t>
            </a:r>
            <a:endParaRPr sz="1500" b="1" dirty="0"/>
          </a:p>
        </p:txBody>
      </p:sp>
      <p:sp>
        <p:nvSpPr>
          <p:cNvPr id="11" name="Shape 77"/>
          <p:cNvSpPr/>
          <p:nvPr/>
        </p:nvSpPr>
        <p:spPr>
          <a:xfrm>
            <a:off x="774968" y="3344685"/>
            <a:ext cx="1291632" cy="49575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B</a:t>
            </a:r>
            <a:endParaRPr sz="1500" b="1" dirty="0"/>
          </a:p>
        </p:txBody>
      </p:sp>
      <p:cxnSp>
        <p:nvCxnSpPr>
          <p:cNvPr id="14" name="Straight Arrow Connector 13"/>
          <p:cNvCxnSpPr>
            <a:stCxn id="48" idx="3"/>
          </p:cNvCxnSpPr>
          <p:nvPr/>
        </p:nvCxnSpPr>
        <p:spPr>
          <a:xfrm>
            <a:off x="2066600" y="2746563"/>
            <a:ext cx="709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65674" y="3592564"/>
            <a:ext cx="7105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hape 77"/>
          <p:cNvSpPr/>
          <p:nvPr/>
        </p:nvSpPr>
        <p:spPr>
          <a:xfrm>
            <a:off x="774968" y="2498684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7979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A</a:t>
            </a:r>
            <a:endParaRPr sz="15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04122" y="2859122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App B is unaffected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by App A’s failures</a:t>
            </a:r>
            <a:endParaRPr lang="en-US" sz="1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2" y="2274992"/>
            <a:ext cx="322351" cy="322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2" y="3721198"/>
            <a:ext cx="340659" cy="34065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71669" y="16050"/>
            <a:ext cx="858727" cy="237299"/>
            <a:chOff x="2764852" y="0"/>
            <a:chExt cx="858727" cy="237299"/>
          </a:xfrm>
          <a:solidFill>
            <a:srgbClr val="00417B"/>
          </a:solidFill>
        </p:grpSpPr>
        <p:sp>
          <p:nvSpPr>
            <p:cNvPr id="26" name="Chevron 25"/>
            <p:cNvSpPr/>
            <p:nvPr/>
          </p:nvSpPr>
          <p:spPr>
            <a:xfrm>
              <a:off x="2764852" y="0"/>
              <a:ext cx="858727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2883502" y="0"/>
              <a:ext cx="621428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Design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Shape 86"/>
          <p:cNvSpPr/>
          <p:nvPr/>
        </p:nvSpPr>
        <p:spPr>
          <a:xfrm flipH="1">
            <a:off x="3283033" y="2540933"/>
            <a:ext cx="736945" cy="513143"/>
          </a:xfrm>
          <a:prstGeom prst="roundRect">
            <a:avLst/>
          </a:prstGeom>
          <a:solidFill>
            <a:srgbClr val="FADC9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A</a:t>
            </a:r>
            <a:endParaRPr lang="en" sz="1200" dirty="0"/>
          </a:p>
        </p:txBody>
      </p:sp>
      <p:sp>
        <p:nvSpPr>
          <p:cNvPr id="29" name="Shape 86"/>
          <p:cNvSpPr/>
          <p:nvPr/>
        </p:nvSpPr>
        <p:spPr>
          <a:xfrm flipH="1">
            <a:off x="3283033" y="3392718"/>
            <a:ext cx="736945" cy="5131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B</a:t>
            </a:r>
            <a:endParaRPr lang="en" sz="1200" dirty="0"/>
          </a:p>
        </p:txBody>
      </p:sp>
      <p:sp>
        <p:nvSpPr>
          <p:cNvPr id="30" name="Shape 86"/>
          <p:cNvSpPr/>
          <p:nvPr/>
        </p:nvSpPr>
        <p:spPr>
          <a:xfrm flipH="1">
            <a:off x="3283033" y="2540932"/>
            <a:ext cx="736945" cy="513143"/>
          </a:xfrm>
          <a:prstGeom prst="roundRect">
            <a:avLst/>
          </a:prstGeom>
          <a:solidFill>
            <a:srgbClr val="FF7979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dirty="0"/>
              <a:t>Virtual Service </a:t>
            </a:r>
            <a:r>
              <a:rPr lang="en" sz="1200" baseline="-25000" dirty="0"/>
              <a:t>A</a:t>
            </a:r>
            <a:endParaRPr lang="en" sz="1200" dirty="0"/>
          </a:p>
        </p:txBody>
      </p:sp>
      <p:pic>
        <p:nvPicPr>
          <p:cNvPr id="1028" name="Picture 4" descr="http://zdnet3.cbsistatic.com/hub/i/r/2014/08/07/ac3f8cd9-1dec-11e4-8c7f-00505685119a/resize/1170x878/86e4fb66a8db6435e69c681b1c8d469a/05-closed-system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24" y="2850016"/>
            <a:ext cx="817363" cy="6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77"/>
          <p:cNvSpPr/>
          <p:nvPr/>
        </p:nvSpPr>
        <p:spPr>
          <a:xfrm>
            <a:off x="2775287" y="2080088"/>
            <a:ext cx="1918094" cy="205111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sp>
        <p:nvSpPr>
          <p:cNvPr id="88" name="Shape 86"/>
          <p:cNvSpPr/>
          <p:nvPr/>
        </p:nvSpPr>
        <p:spPr>
          <a:xfrm flipH="1">
            <a:off x="3111099" y="3191152"/>
            <a:ext cx="1078961" cy="5131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r>
              <a:rPr lang="en" sz="1200" dirty="0" smtClean="0"/>
              <a:t> Virtual </a:t>
            </a:r>
            <a:br>
              <a:rPr lang="en" sz="1200" dirty="0" smtClean="0"/>
            </a:br>
            <a:r>
              <a:rPr lang="en" sz="1200" dirty="0" smtClean="0"/>
              <a:t>Service </a:t>
            </a:r>
            <a:r>
              <a:rPr lang="en" sz="1200" baseline="-25000" dirty="0"/>
              <a:t>B</a:t>
            </a:r>
            <a:endParaRPr lang="en" sz="1200" dirty="0"/>
          </a:p>
        </p:txBody>
      </p:sp>
      <p:sp>
        <p:nvSpPr>
          <p:cNvPr id="87" name="Shape 86"/>
          <p:cNvSpPr/>
          <p:nvPr/>
        </p:nvSpPr>
        <p:spPr>
          <a:xfrm flipH="1">
            <a:off x="3072623" y="2502833"/>
            <a:ext cx="1186857" cy="513143"/>
          </a:xfrm>
          <a:prstGeom prst="roundRect">
            <a:avLst/>
          </a:prstGeom>
          <a:solidFill>
            <a:srgbClr val="FADC9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r>
              <a:rPr lang="en" sz="1200" dirty="0" smtClean="0"/>
              <a:t> Virtual </a:t>
            </a:r>
            <a:br>
              <a:rPr lang="en" sz="1200" dirty="0" smtClean="0"/>
            </a:br>
            <a:r>
              <a:rPr lang="en" sz="1200" dirty="0" smtClean="0"/>
              <a:t>Service </a:t>
            </a:r>
            <a:r>
              <a:rPr lang="en" sz="1200" baseline="-25000" dirty="0"/>
              <a:t>A</a:t>
            </a:r>
            <a:endParaRPr lang="en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err="1" smtClean="0"/>
              <a:t>Corsa</a:t>
            </a:r>
            <a:r>
              <a:rPr lang="en-US" dirty="0" smtClean="0"/>
              <a:t> Enables Fault Tolerance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771669" y="16050"/>
            <a:ext cx="858727" cy="237299"/>
            <a:chOff x="2764852" y="0"/>
            <a:chExt cx="858727" cy="237299"/>
          </a:xfrm>
          <a:solidFill>
            <a:srgbClr val="00417B"/>
          </a:solidFill>
        </p:grpSpPr>
        <p:sp>
          <p:nvSpPr>
            <p:cNvPr id="44" name="Chevron 43"/>
            <p:cNvSpPr/>
            <p:nvPr/>
          </p:nvSpPr>
          <p:spPr>
            <a:xfrm>
              <a:off x="2764852" y="0"/>
              <a:ext cx="858727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hevron 4"/>
            <p:cNvSpPr/>
            <p:nvPr/>
          </p:nvSpPr>
          <p:spPr>
            <a:xfrm>
              <a:off x="2883502" y="0"/>
              <a:ext cx="621428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Design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7" name="Shape 77"/>
          <p:cNvSpPr/>
          <p:nvPr/>
        </p:nvSpPr>
        <p:spPr>
          <a:xfrm>
            <a:off x="774042" y="2502833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r>
              <a:rPr lang="en-US" sz="1500" b="1" dirty="0"/>
              <a:t> App A</a:t>
            </a:r>
            <a:endParaRPr sz="1500" b="1" dirty="0"/>
          </a:p>
        </p:txBody>
      </p:sp>
      <p:sp>
        <p:nvSpPr>
          <p:cNvPr id="54" name="Shape 77"/>
          <p:cNvSpPr/>
          <p:nvPr/>
        </p:nvSpPr>
        <p:spPr>
          <a:xfrm>
            <a:off x="774042" y="3197831"/>
            <a:ext cx="1291632" cy="49575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r>
              <a:rPr lang="en-US" sz="1500" b="1" dirty="0"/>
              <a:t> App B</a:t>
            </a:r>
            <a:endParaRPr sz="1500" b="1" dirty="0"/>
          </a:p>
        </p:txBody>
      </p:sp>
      <p:cxnSp>
        <p:nvCxnSpPr>
          <p:cNvPr id="56" name="Straight Arrow Connector 55"/>
          <p:cNvCxnSpPr>
            <a:stCxn id="47" idx="3"/>
          </p:cNvCxnSpPr>
          <p:nvPr/>
        </p:nvCxnSpPr>
        <p:spPr>
          <a:xfrm>
            <a:off x="2065674" y="2750712"/>
            <a:ext cx="709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</p:cNvCxnSpPr>
          <p:nvPr/>
        </p:nvCxnSpPr>
        <p:spPr>
          <a:xfrm>
            <a:off x="2065674" y="3445710"/>
            <a:ext cx="709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02585" y="2593662"/>
            <a:ext cx="156671" cy="156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3" name="Isosceles Triangle 62"/>
          <p:cNvSpPr/>
          <p:nvPr/>
        </p:nvSpPr>
        <p:spPr>
          <a:xfrm>
            <a:off x="1740783" y="2715834"/>
            <a:ext cx="198028" cy="17071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01695" y="3227659"/>
            <a:ext cx="324966" cy="402236"/>
            <a:chOff x="5585727" y="3548920"/>
            <a:chExt cx="393898" cy="487558"/>
          </a:xfrm>
        </p:grpSpPr>
        <p:sp>
          <p:nvSpPr>
            <p:cNvPr id="70" name="Oval 69"/>
            <p:cNvSpPr/>
            <p:nvPr/>
          </p:nvSpPr>
          <p:spPr>
            <a:xfrm>
              <a:off x="5585727" y="3813063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1" name="Diamond 70"/>
            <p:cNvSpPr/>
            <p:nvPr/>
          </p:nvSpPr>
          <p:spPr>
            <a:xfrm>
              <a:off x="5726864" y="3548920"/>
              <a:ext cx="252761" cy="25276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38284" y="3225110"/>
            <a:ext cx="324966" cy="402236"/>
            <a:chOff x="3024860" y="3469996"/>
            <a:chExt cx="393898" cy="487558"/>
          </a:xfrm>
        </p:grpSpPr>
        <p:sp>
          <p:nvSpPr>
            <p:cNvPr id="79" name="Oval 78"/>
            <p:cNvSpPr/>
            <p:nvPr/>
          </p:nvSpPr>
          <p:spPr>
            <a:xfrm>
              <a:off x="3024860" y="3734139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0" name="Diamond 79"/>
            <p:cNvSpPr/>
            <p:nvPr/>
          </p:nvSpPr>
          <p:spPr>
            <a:xfrm>
              <a:off x="3165997" y="3469996"/>
              <a:ext cx="252761" cy="25276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822925" y="3159903"/>
            <a:ext cx="2670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Recovering a service for App A does not break App B</a:t>
            </a:r>
            <a:endParaRPr lang="en-US" sz="1600" dirty="0">
              <a:latin typeface="+mj-lt"/>
            </a:endParaRPr>
          </a:p>
        </p:txBody>
      </p:sp>
      <p:sp>
        <p:nvSpPr>
          <p:cNvPr id="89" name="Shape 86"/>
          <p:cNvSpPr/>
          <p:nvPr/>
        </p:nvSpPr>
        <p:spPr>
          <a:xfrm flipH="1">
            <a:off x="3072623" y="2508668"/>
            <a:ext cx="1186857" cy="513143"/>
          </a:xfrm>
          <a:prstGeom prst="roundRect">
            <a:avLst/>
          </a:prstGeom>
          <a:solidFill>
            <a:srgbClr val="FF7979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r>
              <a:rPr lang="en" sz="1200" dirty="0" smtClean="0"/>
              <a:t> Virtual </a:t>
            </a:r>
            <a:br>
              <a:rPr lang="en" sz="1200" dirty="0" smtClean="0"/>
            </a:br>
            <a:r>
              <a:rPr lang="en" sz="1200" dirty="0" smtClean="0"/>
              <a:t>Service </a:t>
            </a:r>
            <a:r>
              <a:rPr lang="en" sz="1200" baseline="-25000" dirty="0"/>
              <a:t>A</a:t>
            </a:r>
            <a:endParaRPr lang="en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1074" y="2614937"/>
            <a:ext cx="336226" cy="292885"/>
            <a:chOff x="3527854" y="2631121"/>
            <a:chExt cx="336226" cy="292885"/>
          </a:xfrm>
        </p:grpSpPr>
        <p:sp>
          <p:nvSpPr>
            <p:cNvPr id="67" name="Rectangle 66"/>
            <p:cNvSpPr/>
            <p:nvPr/>
          </p:nvSpPr>
          <p:spPr>
            <a:xfrm>
              <a:off x="3527854" y="2631121"/>
              <a:ext cx="156671" cy="1566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3666052" y="2753293"/>
              <a:ext cx="198028" cy="17071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96" name="Shape 86"/>
          <p:cNvSpPr/>
          <p:nvPr/>
        </p:nvSpPr>
        <p:spPr>
          <a:xfrm flipH="1">
            <a:off x="3193154" y="2510806"/>
            <a:ext cx="1070538" cy="513143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r>
              <a:rPr lang="en" sz="1200" dirty="0" smtClean="0"/>
              <a:t> Virtual </a:t>
            </a:r>
            <a:br>
              <a:rPr lang="en" sz="1200" dirty="0" smtClean="0"/>
            </a:br>
            <a:r>
              <a:rPr lang="en" sz="1200" dirty="0" smtClean="0"/>
              <a:t>Service </a:t>
            </a:r>
            <a:r>
              <a:rPr lang="en" sz="1200" baseline="-25000" dirty="0" smtClean="0"/>
              <a:t>A-1</a:t>
            </a:r>
            <a:endParaRPr lang="en" sz="1200" dirty="0"/>
          </a:p>
        </p:txBody>
      </p:sp>
      <p:sp>
        <p:nvSpPr>
          <p:cNvPr id="100" name="Shape 86"/>
          <p:cNvSpPr/>
          <p:nvPr/>
        </p:nvSpPr>
        <p:spPr>
          <a:xfrm flipH="1">
            <a:off x="3345554" y="2509458"/>
            <a:ext cx="1070538" cy="513143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r>
              <a:rPr lang="en" sz="1200" dirty="0" smtClean="0"/>
              <a:t> Virtual </a:t>
            </a:r>
            <a:br>
              <a:rPr lang="en" sz="1200" dirty="0" smtClean="0"/>
            </a:br>
            <a:r>
              <a:rPr lang="en" sz="1200" dirty="0" smtClean="0"/>
              <a:t>Service </a:t>
            </a:r>
            <a:r>
              <a:rPr lang="en" sz="1200" baseline="-25000" dirty="0" smtClean="0"/>
              <a:t>A-2</a:t>
            </a:r>
            <a:endParaRPr lang="en" sz="1200" dirty="0"/>
          </a:p>
        </p:txBody>
      </p:sp>
      <p:sp>
        <p:nvSpPr>
          <p:cNvPr id="101" name="Shape 86"/>
          <p:cNvSpPr/>
          <p:nvPr/>
        </p:nvSpPr>
        <p:spPr>
          <a:xfrm flipH="1">
            <a:off x="3483118" y="2509458"/>
            <a:ext cx="1070538" cy="513143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r>
              <a:rPr lang="en" sz="1200" dirty="0" smtClean="0"/>
              <a:t> Virtual </a:t>
            </a:r>
            <a:br>
              <a:rPr lang="en" sz="1200" dirty="0" smtClean="0"/>
            </a:br>
            <a:r>
              <a:rPr lang="en" sz="1200" dirty="0" smtClean="0"/>
              <a:t>Service </a:t>
            </a:r>
            <a:r>
              <a:rPr lang="en" sz="1200" baseline="-25000" dirty="0" smtClean="0"/>
              <a:t>A-3</a:t>
            </a:r>
            <a:endParaRPr lang="en" sz="1200" dirty="0"/>
          </a:p>
        </p:txBody>
      </p:sp>
      <p:sp>
        <p:nvSpPr>
          <p:cNvPr id="99" name="Isosceles Triangle 98"/>
          <p:cNvSpPr/>
          <p:nvPr/>
        </p:nvSpPr>
        <p:spPr>
          <a:xfrm>
            <a:off x="4240435" y="2607915"/>
            <a:ext cx="198028" cy="17071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2549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9" grpId="0" animBg="1"/>
      <p:bldP spid="96" grpId="0" animBg="1"/>
      <p:bldP spid="100" grpId="0" animBg="1"/>
      <p:bldP spid="101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http://www.e-book-news.de/wp-content/uploads/2012/11/weltbild-tablet-pc4-android-starte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2516797" y="2002683"/>
            <a:ext cx="1915815" cy="23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740753" y="2254552"/>
            <a:ext cx="1476886" cy="19644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1026" name="Picture 2" descr="http://www.e-book-news.de/wp-content/uploads/2012/11/weltbild-tablet-pc4-android-starte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471261" y="2002683"/>
            <a:ext cx="1915815" cy="23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510" y="2249493"/>
            <a:ext cx="1476886" cy="19644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err="1"/>
              <a:t>Corsa</a:t>
            </a:r>
            <a:r>
              <a:rPr lang="en-US" dirty="0"/>
              <a:t> </a:t>
            </a:r>
            <a:r>
              <a:rPr lang="en-US" dirty="0" smtClean="0"/>
              <a:t>Enables App Migration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67491" y="2903269"/>
            <a:ext cx="261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Post-migration, App A </a:t>
            </a:r>
            <a:r>
              <a:rPr lang="en-US" sz="1600" dirty="0" smtClean="0">
                <a:latin typeface="+mj-lt"/>
              </a:rPr>
              <a:t>can continue using OS Service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sz="1600" dirty="0" smtClean="0">
                <a:latin typeface="+mj-lt"/>
              </a:rPr>
              <a:t>with all states intact</a:t>
            </a:r>
          </a:p>
        </p:txBody>
      </p:sp>
      <p:sp>
        <p:nvSpPr>
          <p:cNvPr id="40" name="Shape 77"/>
          <p:cNvSpPr/>
          <p:nvPr/>
        </p:nvSpPr>
        <p:spPr>
          <a:xfrm>
            <a:off x="1030945" y="2375643"/>
            <a:ext cx="802001" cy="4957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 App</a:t>
            </a:r>
            <a:endParaRPr sz="1500" b="1" dirty="0"/>
          </a:p>
        </p:txBody>
      </p:sp>
      <p:sp>
        <p:nvSpPr>
          <p:cNvPr id="41" name="Shape 77"/>
          <p:cNvSpPr/>
          <p:nvPr/>
        </p:nvSpPr>
        <p:spPr>
          <a:xfrm>
            <a:off x="769567" y="3182808"/>
            <a:ext cx="1315243" cy="9684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cxnSp>
        <p:nvCxnSpPr>
          <p:cNvPr id="47" name="Straight Arrow Connector 46"/>
          <p:cNvCxnSpPr>
            <a:stCxn id="40" idx="2"/>
            <a:endCxn id="41" idx="0"/>
          </p:cNvCxnSpPr>
          <p:nvPr/>
        </p:nvCxnSpPr>
        <p:spPr>
          <a:xfrm flipH="1">
            <a:off x="1427189" y="2871400"/>
            <a:ext cx="4757" cy="311408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5037" y="4466728"/>
            <a:ext cx="1221146" cy="63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original device</a:t>
            </a:r>
          </a:p>
        </p:txBody>
      </p:sp>
      <p:sp>
        <p:nvSpPr>
          <p:cNvPr id="57" name="Shape 77"/>
          <p:cNvSpPr/>
          <p:nvPr/>
        </p:nvSpPr>
        <p:spPr>
          <a:xfrm>
            <a:off x="2833015" y="3180300"/>
            <a:ext cx="1305084" cy="970914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cxnSp>
        <p:nvCxnSpPr>
          <p:cNvPr id="67" name="Straight Arrow Connector 66"/>
          <p:cNvCxnSpPr>
            <a:endCxn id="57" idx="0"/>
          </p:cNvCxnSpPr>
          <p:nvPr/>
        </p:nvCxnSpPr>
        <p:spPr>
          <a:xfrm flipH="1">
            <a:off x="3485557" y="2877441"/>
            <a:ext cx="4759" cy="302859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863406" y="4486839"/>
            <a:ext cx="1221146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target device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71669" y="16050"/>
            <a:ext cx="858727" cy="237299"/>
            <a:chOff x="2764852" y="0"/>
            <a:chExt cx="858727" cy="237299"/>
          </a:xfrm>
          <a:solidFill>
            <a:srgbClr val="00417B"/>
          </a:solidFill>
        </p:grpSpPr>
        <p:sp>
          <p:nvSpPr>
            <p:cNvPr id="34" name="Chevron 33"/>
            <p:cNvSpPr/>
            <p:nvPr/>
          </p:nvSpPr>
          <p:spPr>
            <a:xfrm>
              <a:off x="2764852" y="0"/>
              <a:ext cx="858727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4"/>
            <p:cNvSpPr/>
            <p:nvPr/>
          </p:nvSpPr>
          <p:spPr>
            <a:xfrm>
              <a:off x="2883502" y="0"/>
              <a:ext cx="621428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Design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6" name="Shape 86"/>
          <p:cNvSpPr/>
          <p:nvPr/>
        </p:nvSpPr>
        <p:spPr>
          <a:xfrm flipH="1">
            <a:off x="1474139" y="3527960"/>
            <a:ext cx="520687" cy="537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endParaRPr lang="en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7764" y="3527959"/>
            <a:ext cx="516623" cy="537792"/>
            <a:chOff x="867764" y="3527959"/>
            <a:chExt cx="516623" cy="537792"/>
          </a:xfrm>
        </p:grpSpPr>
        <p:sp>
          <p:nvSpPr>
            <p:cNvPr id="37" name="Shape 86"/>
            <p:cNvSpPr/>
            <p:nvPr/>
          </p:nvSpPr>
          <p:spPr>
            <a:xfrm flipH="1">
              <a:off x="867764" y="3527959"/>
              <a:ext cx="516623" cy="53779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8569" tIns="68569" rIns="68569" bIns="68569" anchor="ctr" anchorCtr="0">
              <a:noAutofit/>
            </a:bodyPr>
            <a:lstStyle/>
            <a:p>
              <a:pPr algn="ctr"/>
              <a:endParaRPr lang="en" sz="12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7800" y="3598782"/>
              <a:ext cx="194053" cy="1980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1097411" y="3782002"/>
              <a:ext cx="245277" cy="21582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44" name="Oval 43"/>
          <p:cNvSpPr/>
          <p:nvPr/>
        </p:nvSpPr>
        <p:spPr>
          <a:xfrm>
            <a:off x="1702346" y="3581305"/>
            <a:ext cx="228295" cy="2330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9" name="Diamond 38"/>
          <p:cNvSpPr/>
          <p:nvPr/>
        </p:nvSpPr>
        <p:spPr>
          <a:xfrm>
            <a:off x="1506460" y="3768199"/>
            <a:ext cx="252319" cy="252319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5104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6958 -0.00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9" y="-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0979 0.00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79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38111"/>
            <a:ext cx="6286501" cy="3754079"/>
          </a:xfrm>
        </p:spPr>
        <p:txBody>
          <a:bodyPr>
            <a:normAutofit/>
          </a:bodyPr>
          <a:lstStyle/>
          <a:p>
            <a:r>
              <a:rPr lang="en-US" dirty="0" smtClean="0"/>
              <a:t>Checkpointing software is an implementation choice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Kernel-based </a:t>
            </a:r>
            <a:r>
              <a:rPr lang="en-US" dirty="0"/>
              <a:t>checkpoint/restore </a:t>
            </a:r>
            <a:r>
              <a:rPr lang="en-US" dirty="0" smtClean="0"/>
              <a:t>mechanism</a:t>
            </a:r>
          </a:p>
          <a:p>
            <a:pPr lvl="1"/>
            <a:r>
              <a:rPr lang="en-US" dirty="0" smtClean="0"/>
              <a:t>Checkpoint: duplicates process structures, COW</a:t>
            </a:r>
          </a:p>
          <a:p>
            <a:pPr lvl="1"/>
            <a:r>
              <a:rPr lang="en-US" dirty="0" smtClean="0"/>
              <a:t>Restore: swaps process control block pointers</a:t>
            </a:r>
          </a:p>
          <a:p>
            <a:pPr lvl="1"/>
            <a:r>
              <a:rPr lang="en-US" dirty="0"/>
              <a:t>Triggered upon intercepted Binder IPC transactions</a:t>
            </a:r>
          </a:p>
          <a:p>
            <a:pPr lvl="1"/>
            <a:r>
              <a:rPr lang="en-US" dirty="0" smtClean="0"/>
              <a:t>Must monitor both </a:t>
            </a:r>
            <a:r>
              <a:rPr lang="en-US" dirty="0"/>
              <a:t>sides of transaction, proxy and </a:t>
            </a:r>
            <a:r>
              <a:rPr lang="en-US" dirty="0" smtClean="0"/>
              <a:t>stub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/>
              <a:t>insight: Checkpoint </a:t>
            </a:r>
            <a:r>
              <a:rPr lang="en-US" dirty="0" smtClean="0"/>
              <a:t>and Restore can be parallelized </a:t>
            </a:r>
          </a:p>
          <a:p>
            <a:pPr lvl="1"/>
            <a:r>
              <a:rPr lang="en-US" dirty="0" smtClean="0"/>
              <a:t>Optimization: checkpoint can </a:t>
            </a:r>
            <a:r>
              <a:rPr lang="en-US" dirty="0"/>
              <a:t>be slow, </a:t>
            </a:r>
            <a:r>
              <a:rPr lang="en-US" dirty="0" smtClean="0"/>
              <a:t>restore </a:t>
            </a:r>
            <a:r>
              <a:rPr lang="en-US" dirty="0"/>
              <a:t>must be fast</a:t>
            </a:r>
          </a:p>
          <a:p>
            <a:pPr lvl="1"/>
            <a:r>
              <a:rPr lang="en-US" i="1" dirty="0" smtClean="0"/>
              <a:t>Only </a:t>
            </a:r>
            <a:r>
              <a:rPr lang="en-US" b="1" i="1" dirty="0" smtClean="0"/>
              <a:t>restore</a:t>
            </a:r>
            <a:r>
              <a:rPr lang="en-US" i="1" dirty="0" smtClean="0"/>
              <a:t> </a:t>
            </a:r>
            <a:r>
              <a:rPr lang="en-US" dirty="0"/>
              <a:t>is on the critical path of an application </a:t>
            </a: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04950" y="16786"/>
            <a:ext cx="1282487" cy="237965"/>
            <a:chOff x="3495331" y="0"/>
            <a:chExt cx="1282487" cy="237965"/>
          </a:xfrm>
          <a:solidFill>
            <a:srgbClr val="00417B"/>
          </a:solidFill>
        </p:grpSpPr>
        <p:sp>
          <p:nvSpPr>
            <p:cNvPr id="10" name="Chevron 9"/>
            <p:cNvSpPr/>
            <p:nvPr/>
          </p:nvSpPr>
          <p:spPr>
            <a:xfrm>
              <a:off x="3495331" y="0"/>
              <a:ext cx="1282487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3614314" y="0"/>
              <a:ext cx="1044522" cy="2379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Implementation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9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758628" y="1707635"/>
            <a:ext cx="6202401" cy="500733"/>
          </a:xfrm>
        </p:spPr>
        <p:txBody>
          <a:bodyPr/>
          <a:lstStyle/>
          <a:p>
            <a:r>
              <a:rPr lang="en-US" dirty="0" smtClean="0"/>
              <a:t>Is checkpoint/restore a feasible means of virtualization?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" name="Shape 42"/>
          <p:cNvSpPr/>
          <p:nvPr/>
        </p:nvSpPr>
        <p:spPr>
          <a:xfrm>
            <a:off x="6708421" y="2214362"/>
            <a:ext cx="256904" cy="5328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13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96304654"/>
              </p:ext>
            </p:extLst>
          </p:nvPr>
        </p:nvGraphicFramePr>
        <p:xfrm>
          <a:off x="2461373" y="2342064"/>
          <a:ext cx="5287091" cy="243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3323392" y="2434021"/>
            <a:ext cx="366979" cy="36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t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23392" y="3079742"/>
            <a:ext cx="368919" cy="36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t</a:t>
            </a:r>
            <a:r>
              <a:rPr lang="en-US" baseline="-25000" dirty="0"/>
              <a:t>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5753" y="3738976"/>
            <a:ext cx="334006" cy="36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θ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61567" y="4376653"/>
            <a:ext cx="287455" cy="36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/>
              <a:t>f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2738264" y="2550211"/>
            <a:ext cx="377242" cy="2067416"/>
          </a:xfrm>
          <a:prstGeom prst="leftBrace">
            <a:avLst>
              <a:gd name="adj1" fmla="val 61687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013" dirty="0"/>
          </a:p>
        </p:txBody>
      </p:sp>
      <p:sp>
        <p:nvSpPr>
          <p:cNvPr id="23" name="Pentagon 22"/>
          <p:cNvSpPr/>
          <p:nvPr/>
        </p:nvSpPr>
        <p:spPr>
          <a:xfrm>
            <a:off x="482975" y="3264641"/>
            <a:ext cx="2178553" cy="63855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 b="1" dirty="0"/>
              <a:t>Key Measurements</a:t>
            </a:r>
          </a:p>
          <a:p>
            <a:pPr lvl="0" algn="ctr"/>
            <a:r>
              <a:rPr lang="en-US" sz="1100" dirty="0"/>
              <a:t>Nexus 5  +  Android 5.0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54763" y="16334"/>
            <a:ext cx="994042" cy="237965"/>
            <a:chOff x="4649570" y="0"/>
            <a:chExt cx="994042" cy="237965"/>
          </a:xfrm>
          <a:solidFill>
            <a:srgbClr val="00417B"/>
          </a:solidFill>
        </p:grpSpPr>
        <p:sp>
          <p:nvSpPr>
            <p:cNvPr id="24" name="Chevron 23"/>
            <p:cNvSpPr/>
            <p:nvPr/>
          </p:nvSpPr>
          <p:spPr>
            <a:xfrm>
              <a:off x="4649570" y="0"/>
              <a:ext cx="994042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4768553" y="0"/>
              <a:ext cx="756077" cy="2379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Feasibility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41920B-6D0A-5248-AB77-9E533942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EC9036F-0987-AB40-916F-3BAD5F22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1D45A7-32A0-DC4E-BB7A-C6E43A8DE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50BD72-543E-9E4C-9797-1F4144363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59A9EA-D03D-9B4D-9F5D-D2DB727F9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D1279E-2A4A-BA41-9AAA-9A9C867A3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FD3240-68B9-3241-BBED-37665F2A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489D87-C948-A040-95C2-F1DE2ECF0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>
                                            <p:graphicEl>
                                              <a:dgm id="{1CFD3240-68B9-3241-BBED-37665F2A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7" dur="indefinite"/>
                                        <p:tgtEl>
                                          <p:spTgt spid="11">
                                            <p:graphicEl>
                                              <a:dgm id="{1CFD3240-68B9-3241-BBED-37665F2A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>
                                            <p:graphicEl>
                                              <a:dgm id="{44489D87-C948-A040-95C2-F1DE2ECF0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40" dur="indefinite"/>
                                        <p:tgtEl>
                                          <p:spTgt spid="11">
                                            <p:graphicEl>
                                              <a:dgm id="{44489D87-C948-A040-95C2-F1DE2ECF0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  <p:bldGraphic spid="11" grpId="1" uiExpand="1">
        <p:bldSub>
          <a:bldDgm/>
        </p:bldSub>
      </p:bldGraphic>
      <p:bldP spid="13" grpId="0"/>
      <p:bldP spid="17" grpId="0"/>
      <p:bldP spid="18" grpId="0"/>
      <p:bldP spid="19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303070" y="2073553"/>
            <a:ext cx="6631355" cy="441037"/>
            <a:chOff x="404093" y="1812237"/>
            <a:chExt cx="8841807" cy="588049"/>
          </a:xfrm>
        </p:grpSpPr>
        <p:sp>
          <p:nvSpPr>
            <p:cNvPr id="14" name="Shape 35"/>
            <p:cNvSpPr/>
            <p:nvPr/>
          </p:nvSpPr>
          <p:spPr>
            <a:xfrm>
              <a:off x="4739026" y="1969447"/>
              <a:ext cx="1271399" cy="304799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rgbClr val="D9ED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endParaRPr sz="1013" dirty="0"/>
            </a:p>
          </p:txBody>
        </p:sp>
        <p:sp>
          <p:nvSpPr>
            <p:cNvPr id="41" name="Shape 62"/>
            <p:cNvSpPr txBox="1"/>
            <p:nvPr/>
          </p:nvSpPr>
          <p:spPr>
            <a:xfrm>
              <a:off x="497993" y="1812237"/>
              <a:ext cx="1136699" cy="3905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dirty="0"/>
                <a:t>App A</a:t>
              </a:r>
            </a:p>
          </p:txBody>
        </p:sp>
        <p:sp>
          <p:nvSpPr>
            <p:cNvPr id="45" name="Shape 66"/>
            <p:cNvSpPr txBox="1"/>
            <p:nvPr/>
          </p:nvSpPr>
          <p:spPr>
            <a:xfrm>
              <a:off x="404093" y="2095487"/>
              <a:ext cx="13241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975"/>
                <a:t>(Opening App)</a:t>
              </a:r>
            </a:p>
          </p:txBody>
        </p:sp>
        <p:cxnSp>
          <p:nvCxnSpPr>
            <p:cNvPr id="47" name="Shape 68"/>
            <p:cNvCxnSpPr/>
            <p:nvPr/>
          </p:nvCxnSpPr>
          <p:spPr>
            <a:xfrm>
              <a:off x="1644526" y="2126170"/>
              <a:ext cx="309449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43"/>
            <p:cNvCxnSpPr/>
            <p:nvPr/>
          </p:nvCxnSpPr>
          <p:spPr>
            <a:xfrm>
              <a:off x="6003017" y="2121837"/>
              <a:ext cx="3242883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75" name="Group 74"/>
          <p:cNvGrpSpPr/>
          <p:nvPr/>
        </p:nvGrpSpPr>
        <p:grpSpPr>
          <a:xfrm>
            <a:off x="4523197" y="3357885"/>
            <a:ext cx="596249" cy="224021"/>
            <a:chOff x="6030926" y="3524680"/>
            <a:chExt cx="794999" cy="298694"/>
          </a:xfrm>
        </p:grpSpPr>
        <p:cxnSp>
          <p:nvCxnSpPr>
            <p:cNvPr id="31" name="Shape 52"/>
            <p:cNvCxnSpPr/>
            <p:nvPr/>
          </p:nvCxnSpPr>
          <p:spPr>
            <a:xfrm>
              <a:off x="6171811" y="3609905"/>
              <a:ext cx="4602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2" name="Shape 53"/>
            <p:cNvCxnSpPr/>
            <p:nvPr/>
          </p:nvCxnSpPr>
          <p:spPr>
            <a:xfrm>
              <a:off x="6636676" y="3524980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3" name="Shape 54"/>
            <p:cNvCxnSpPr/>
            <p:nvPr/>
          </p:nvCxnSpPr>
          <p:spPr>
            <a:xfrm>
              <a:off x="6172061" y="3524680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4" name="Shape 55"/>
            <p:cNvSpPr txBox="1"/>
            <p:nvPr/>
          </p:nvSpPr>
          <p:spPr>
            <a:xfrm>
              <a:off x="6030926" y="3618774"/>
              <a:ext cx="794999" cy="2046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1125" i="1" dirty="0"/>
                <a:t>t</a:t>
              </a:r>
              <a:r>
                <a:rPr lang="en" sz="1125" i="1" baseline="-25000" dirty="0"/>
                <a:t>C </a:t>
              </a:r>
              <a:r>
                <a:rPr lang="en" sz="1125" i="1" dirty="0"/>
                <a:t>+ t</a:t>
              </a:r>
              <a:r>
                <a:rPr lang="en" sz="1125" i="1" baseline="-25000" dirty="0"/>
                <a:t>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855776" y="3301723"/>
            <a:ext cx="1736165" cy="228599"/>
            <a:chOff x="3807701" y="3449794"/>
            <a:chExt cx="2314886" cy="304799"/>
          </a:xfrm>
        </p:grpSpPr>
        <p:cxnSp>
          <p:nvCxnSpPr>
            <p:cNvPr id="17" name="Shape 38"/>
            <p:cNvCxnSpPr/>
            <p:nvPr/>
          </p:nvCxnSpPr>
          <p:spPr>
            <a:xfrm>
              <a:off x="5047687" y="3608840"/>
              <a:ext cx="1074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39"/>
            <p:cNvCxnSpPr/>
            <p:nvPr/>
          </p:nvCxnSpPr>
          <p:spPr>
            <a:xfrm>
              <a:off x="3807701" y="3529105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40"/>
            <p:cNvCxnSpPr/>
            <p:nvPr/>
          </p:nvCxnSpPr>
          <p:spPr>
            <a:xfrm>
              <a:off x="6121842" y="3521962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9" name="Shape 60"/>
            <p:cNvSpPr txBox="1"/>
            <p:nvPr/>
          </p:nvSpPr>
          <p:spPr>
            <a:xfrm>
              <a:off x="4745923" y="3449794"/>
              <a:ext cx="3509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1500"/>
                <a:t>𝜃</a:t>
              </a:r>
            </a:p>
          </p:txBody>
        </p:sp>
        <p:cxnSp>
          <p:nvCxnSpPr>
            <p:cNvPr id="40" name="Shape 61"/>
            <p:cNvCxnSpPr/>
            <p:nvPr/>
          </p:nvCxnSpPr>
          <p:spPr>
            <a:xfrm>
              <a:off x="3808517" y="3608843"/>
              <a:ext cx="984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70" name="Group 69"/>
          <p:cNvGrpSpPr/>
          <p:nvPr/>
        </p:nvGrpSpPr>
        <p:grpSpPr>
          <a:xfrm>
            <a:off x="373307" y="2527645"/>
            <a:ext cx="6568737" cy="484424"/>
            <a:chOff x="497743" y="2417693"/>
            <a:chExt cx="8758317" cy="645899"/>
          </a:xfrm>
        </p:grpSpPr>
        <p:grpSp>
          <p:nvGrpSpPr>
            <p:cNvPr id="67" name="Group 66"/>
            <p:cNvGrpSpPr/>
            <p:nvPr/>
          </p:nvGrpSpPr>
          <p:grpSpPr>
            <a:xfrm>
              <a:off x="497743" y="2417693"/>
              <a:ext cx="1672958" cy="645899"/>
              <a:chOff x="497743" y="2417693"/>
              <a:chExt cx="1672958" cy="645899"/>
            </a:xfrm>
          </p:grpSpPr>
          <p:sp>
            <p:nvSpPr>
              <p:cNvPr id="10" name="Shape 31"/>
              <p:cNvSpPr/>
              <p:nvPr/>
            </p:nvSpPr>
            <p:spPr>
              <a:xfrm>
                <a:off x="1530801" y="2591518"/>
                <a:ext cx="639900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endParaRPr sz="1013" dirty="0"/>
              </a:p>
            </p:txBody>
          </p:sp>
          <p:sp>
            <p:nvSpPr>
              <p:cNvPr id="25" name="Shape 46"/>
              <p:cNvSpPr/>
              <p:nvPr/>
            </p:nvSpPr>
            <p:spPr>
              <a:xfrm>
                <a:off x="1503286" y="2417693"/>
                <a:ext cx="311399" cy="6458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13" dirty="0"/>
              </a:p>
            </p:txBody>
          </p:sp>
          <p:cxnSp>
            <p:nvCxnSpPr>
              <p:cNvPr id="26" name="Shape 47"/>
              <p:cNvCxnSpPr>
                <a:endCxn id="25" idx="3"/>
              </p:cNvCxnSpPr>
              <p:nvPr/>
            </p:nvCxnSpPr>
            <p:spPr>
              <a:xfrm>
                <a:off x="1672786" y="2740643"/>
                <a:ext cx="141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sp>
            <p:nvSpPr>
              <p:cNvPr id="42" name="Shape 63"/>
              <p:cNvSpPr txBox="1"/>
              <p:nvPr/>
            </p:nvSpPr>
            <p:spPr>
              <a:xfrm>
                <a:off x="497993" y="2453355"/>
                <a:ext cx="1136699" cy="390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dirty="0"/>
                  <a:t>App B</a:t>
                </a:r>
              </a:p>
            </p:txBody>
          </p:sp>
          <p:sp>
            <p:nvSpPr>
              <p:cNvPr id="46" name="Shape 67"/>
              <p:cNvSpPr txBox="1"/>
              <p:nvPr/>
            </p:nvSpPr>
            <p:spPr>
              <a:xfrm>
                <a:off x="497743" y="2743893"/>
                <a:ext cx="1137000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975" dirty="0"/>
                  <a:t>(Launcher)</a:t>
                </a:r>
              </a:p>
            </p:txBody>
          </p:sp>
        </p:grpSp>
        <p:cxnSp>
          <p:nvCxnSpPr>
            <p:cNvPr id="51" name="Shape 72"/>
            <p:cNvCxnSpPr>
              <a:stCxn id="13" idx="2"/>
            </p:cNvCxnSpPr>
            <p:nvPr/>
          </p:nvCxnSpPr>
          <p:spPr>
            <a:xfrm>
              <a:off x="2170801" y="2744468"/>
              <a:ext cx="7085258" cy="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73" name="Group 72"/>
          <p:cNvGrpSpPr/>
          <p:nvPr/>
        </p:nvGrpSpPr>
        <p:grpSpPr>
          <a:xfrm>
            <a:off x="185189" y="2613092"/>
            <a:ext cx="6756856" cy="835240"/>
            <a:chOff x="246918" y="2531622"/>
            <a:chExt cx="9009141" cy="1113653"/>
          </a:xfrm>
        </p:grpSpPr>
        <p:grpSp>
          <p:nvGrpSpPr>
            <p:cNvPr id="71" name="Group 70"/>
            <p:cNvGrpSpPr/>
            <p:nvPr/>
          </p:nvGrpSpPr>
          <p:grpSpPr>
            <a:xfrm>
              <a:off x="246918" y="2531622"/>
              <a:ext cx="9009141" cy="1113653"/>
              <a:chOff x="246918" y="2531622"/>
              <a:chExt cx="9009141" cy="1113653"/>
            </a:xfrm>
          </p:grpSpPr>
          <p:cxnSp>
            <p:nvCxnSpPr>
              <p:cNvPr id="9" name="Shape 30"/>
              <p:cNvCxnSpPr/>
              <p:nvPr/>
            </p:nvCxnSpPr>
            <p:spPr>
              <a:xfrm>
                <a:off x="1668001" y="3365999"/>
                <a:ext cx="758805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ot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1" name="Shape 32"/>
              <p:cNvSpPr/>
              <p:nvPr/>
            </p:nvSpPr>
            <p:spPr>
              <a:xfrm>
                <a:off x="2303580" y="3213599"/>
                <a:ext cx="1539599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1013"/>
                  <a:t>Transaction B</a:t>
                </a:r>
              </a:p>
            </p:txBody>
          </p:sp>
          <p:cxnSp>
            <p:nvCxnSpPr>
              <p:cNvPr id="23" name="Shape 44"/>
              <p:cNvCxnSpPr>
                <a:stCxn id="13" idx="2"/>
                <a:endCxn id="11" idx="2"/>
              </p:cNvCxnSpPr>
              <p:nvPr/>
            </p:nvCxnSpPr>
            <p:spPr>
              <a:xfrm>
                <a:off x="2170801" y="2744468"/>
                <a:ext cx="132900" cy="621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4" name="Shape 45"/>
              <p:cNvCxnSpPr>
                <a:stCxn id="11" idx="0"/>
                <a:endCxn id="13" idx="0"/>
              </p:cNvCxnSpPr>
              <p:nvPr/>
            </p:nvCxnSpPr>
            <p:spPr>
              <a:xfrm rot="10800000" flipH="1">
                <a:off x="3843180" y="2744399"/>
                <a:ext cx="111300" cy="621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43" name="Shape 64"/>
              <p:cNvSpPr txBox="1"/>
              <p:nvPr/>
            </p:nvSpPr>
            <p:spPr>
              <a:xfrm>
                <a:off x="246918" y="3051599"/>
                <a:ext cx="1638599" cy="390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dirty="0"/>
                  <a:t>OS Service</a:t>
                </a:r>
              </a:p>
            </p:txBody>
          </p:sp>
          <p:sp>
            <p:nvSpPr>
              <p:cNvPr id="44" name="Shape 65"/>
              <p:cNvSpPr txBox="1"/>
              <p:nvPr/>
            </p:nvSpPr>
            <p:spPr>
              <a:xfrm>
                <a:off x="246918" y="3340476"/>
                <a:ext cx="1638599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975" dirty="0"/>
                  <a:t>(SurfaceFlinger)</a:t>
                </a:r>
              </a:p>
            </p:txBody>
          </p:sp>
          <p:sp>
            <p:nvSpPr>
              <p:cNvPr id="12" name="Shape 33"/>
              <p:cNvSpPr/>
              <p:nvPr/>
            </p:nvSpPr>
            <p:spPr>
              <a:xfrm>
                <a:off x="3954576" y="2591522"/>
                <a:ext cx="1898399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endParaRPr sz="1013" dirty="0"/>
              </a:p>
            </p:txBody>
          </p:sp>
          <p:sp>
            <p:nvSpPr>
              <p:cNvPr id="13" name="Shape 34"/>
              <p:cNvSpPr/>
              <p:nvPr/>
            </p:nvSpPr>
            <p:spPr>
              <a:xfrm>
                <a:off x="2170801" y="2592068"/>
                <a:ext cx="1783800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F3F3F3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1013">
                    <a:solidFill>
                      <a:srgbClr val="666666"/>
                    </a:solidFill>
                  </a:rPr>
                  <a:t>idle</a:t>
                </a:r>
              </a:p>
            </p:txBody>
          </p:sp>
          <p:sp>
            <p:nvSpPr>
              <p:cNvPr id="50" name="Shape 71"/>
              <p:cNvSpPr/>
              <p:nvPr/>
            </p:nvSpPr>
            <p:spPr>
              <a:xfrm>
                <a:off x="5691770" y="2531622"/>
                <a:ext cx="195299" cy="425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13" dirty="0"/>
              </a:p>
            </p:txBody>
          </p:sp>
        </p:grpSp>
        <p:cxnSp>
          <p:nvCxnSpPr>
            <p:cNvPr id="72" name="Shape 47"/>
            <p:cNvCxnSpPr/>
            <p:nvPr/>
          </p:nvCxnSpPr>
          <p:spPr>
            <a:xfrm>
              <a:off x="5714188" y="2745363"/>
              <a:ext cx="18886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</p:grpSp>
      <p:sp>
        <p:nvSpPr>
          <p:cNvPr id="15" name="Shape 36"/>
          <p:cNvSpPr/>
          <p:nvPr/>
        </p:nvSpPr>
        <p:spPr>
          <a:xfrm>
            <a:off x="6183235" y="2191453"/>
            <a:ext cx="360449" cy="22859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D9ED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endParaRPr sz="1013" dirty="0"/>
          </a:p>
        </p:txBody>
      </p:sp>
      <p:sp>
        <p:nvSpPr>
          <p:cNvPr id="16" name="Shape 37"/>
          <p:cNvSpPr/>
          <p:nvPr/>
        </p:nvSpPr>
        <p:spPr>
          <a:xfrm>
            <a:off x="4507801" y="2191453"/>
            <a:ext cx="1675349" cy="22859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>
                <a:solidFill>
                  <a:srgbClr val="666666"/>
                </a:solidFill>
              </a:rPr>
              <a:t>idle</a:t>
            </a:r>
          </a:p>
        </p:txBody>
      </p:sp>
      <p:sp>
        <p:nvSpPr>
          <p:cNvPr id="28" name="Shape 49"/>
          <p:cNvSpPr/>
          <p:nvPr/>
        </p:nvSpPr>
        <p:spPr>
          <a:xfrm>
            <a:off x="4625445" y="3124575"/>
            <a:ext cx="356625" cy="22859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D9ED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endParaRPr sz="900" dirty="0"/>
          </a:p>
        </p:txBody>
      </p:sp>
      <p:sp>
        <p:nvSpPr>
          <p:cNvPr id="29" name="Shape 50"/>
          <p:cNvSpPr txBox="1"/>
          <p:nvPr/>
        </p:nvSpPr>
        <p:spPr>
          <a:xfrm>
            <a:off x="4613508" y="3118826"/>
            <a:ext cx="372375" cy="228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900" dirty="0"/>
              <a:t>C/R</a:t>
            </a:r>
          </a:p>
        </p:txBody>
      </p:sp>
      <p:sp>
        <p:nvSpPr>
          <p:cNvPr id="30" name="Shape 51"/>
          <p:cNvSpPr/>
          <p:nvPr/>
        </p:nvSpPr>
        <p:spPr>
          <a:xfrm>
            <a:off x="4982090" y="3124575"/>
            <a:ext cx="1089225" cy="22859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D9ED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 dirty="0"/>
              <a:t>Transaction A</a:t>
            </a:r>
          </a:p>
        </p:txBody>
      </p:sp>
      <p:cxnSp>
        <p:nvCxnSpPr>
          <p:cNvPr id="48" name="Shape 69"/>
          <p:cNvCxnSpPr>
            <a:stCxn id="30" idx="0"/>
            <a:endCxn id="15" idx="2"/>
          </p:cNvCxnSpPr>
          <p:nvPr/>
        </p:nvCxnSpPr>
        <p:spPr>
          <a:xfrm rot="10800000" flipH="1">
            <a:off x="6071315" y="2305800"/>
            <a:ext cx="111825" cy="9330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70"/>
          <p:cNvCxnSpPr>
            <a:stCxn id="16" idx="2"/>
            <a:endCxn id="29" idx="3"/>
          </p:cNvCxnSpPr>
          <p:nvPr/>
        </p:nvCxnSpPr>
        <p:spPr>
          <a:xfrm>
            <a:off x="4507801" y="2305753"/>
            <a:ext cx="478082" cy="92737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42"/>
          <p:cNvSpPr/>
          <p:nvPr/>
        </p:nvSpPr>
        <p:spPr>
          <a:xfrm>
            <a:off x="6388326" y="2020097"/>
            <a:ext cx="233549" cy="4844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13" dirty="0"/>
          </a:p>
        </p:txBody>
      </p:sp>
      <p:cxnSp>
        <p:nvCxnSpPr>
          <p:cNvPr id="78" name="Shape 47"/>
          <p:cNvCxnSpPr/>
          <p:nvPr/>
        </p:nvCxnSpPr>
        <p:spPr>
          <a:xfrm>
            <a:off x="6388407" y="2304292"/>
            <a:ext cx="250946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86" name="TextBox 85"/>
          <p:cNvSpPr txBox="1"/>
          <p:nvPr/>
        </p:nvSpPr>
        <p:spPr>
          <a:xfrm>
            <a:off x="4343566" y="3782574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 ms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900503" y="3779016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4.4 µs</a:t>
            </a:r>
          </a:p>
        </p:txBody>
      </p:sp>
      <p:cxnSp>
        <p:nvCxnSpPr>
          <p:cNvPr id="88" name="Shape 40"/>
          <p:cNvCxnSpPr/>
          <p:nvPr/>
        </p:nvCxnSpPr>
        <p:spPr>
          <a:xfrm flipH="1">
            <a:off x="4641549" y="3621883"/>
            <a:ext cx="68566" cy="21669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0" name="Shape 40"/>
          <p:cNvCxnSpPr/>
          <p:nvPr/>
        </p:nvCxnSpPr>
        <p:spPr>
          <a:xfrm>
            <a:off x="4939046" y="3622547"/>
            <a:ext cx="83012" cy="20174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" name="TextBox 96"/>
          <p:cNvSpPr txBox="1"/>
          <p:nvPr/>
        </p:nvSpPr>
        <p:spPr>
          <a:xfrm>
            <a:off x="3327868" y="377901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1.07 ms</a:t>
            </a:r>
          </a:p>
        </p:txBody>
      </p:sp>
      <p:cxnSp>
        <p:nvCxnSpPr>
          <p:cNvPr id="98" name="Shape 40"/>
          <p:cNvCxnSpPr/>
          <p:nvPr/>
        </p:nvCxnSpPr>
        <p:spPr>
          <a:xfrm flipH="1">
            <a:off x="3650514" y="3530320"/>
            <a:ext cx="28647" cy="2820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7" name="Rounded Rectangular Callout 106"/>
          <p:cNvSpPr/>
          <p:nvPr/>
        </p:nvSpPr>
        <p:spPr>
          <a:xfrm>
            <a:off x="4915782" y="2621756"/>
            <a:ext cx="944547" cy="245268"/>
          </a:xfrm>
          <a:prstGeom prst="wedgeRoundRectCallout">
            <a:avLst>
              <a:gd name="adj1" fmla="val -62276"/>
              <a:gd name="adj2" fmla="val 166493"/>
              <a:gd name="adj3" fmla="val 1666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013" dirty="0"/>
              <a:t>Critical Path!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54763" y="16334"/>
            <a:ext cx="994042" cy="237965"/>
            <a:chOff x="4649570" y="0"/>
            <a:chExt cx="994042" cy="237965"/>
          </a:xfrm>
          <a:solidFill>
            <a:srgbClr val="00417B"/>
          </a:solidFill>
        </p:grpSpPr>
        <p:sp>
          <p:nvSpPr>
            <p:cNvPr id="64" name="Chevron 63"/>
            <p:cNvSpPr/>
            <p:nvPr/>
          </p:nvSpPr>
          <p:spPr>
            <a:xfrm>
              <a:off x="4649570" y="0"/>
              <a:ext cx="994042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vron 4"/>
            <p:cNvSpPr/>
            <p:nvPr/>
          </p:nvSpPr>
          <p:spPr>
            <a:xfrm>
              <a:off x="4768553" y="0"/>
              <a:ext cx="756077" cy="2379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Feasibility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68" name="Shape 70"/>
          <p:cNvCxnSpPr>
            <a:stCxn id="16" idx="2"/>
            <a:endCxn id="28" idx="2"/>
          </p:cNvCxnSpPr>
          <p:nvPr/>
        </p:nvCxnSpPr>
        <p:spPr>
          <a:xfrm>
            <a:off x="4507801" y="2305753"/>
            <a:ext cx="117644" cy="93312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559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86" grpId="0"/>
      <p:bldP spid="87" grpId="0"/>
      <p:bldP spid="97" grpId="0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303070" y="2073553"/>
            <a:ext cx="6631355" cy="441037"/>
            <a:chOff x="404093" y="1812237"/>
            <a:chExt cx="8841807" cy="588049"/>
          </a:xfrm>
        </p:grpSpPr>
        <p:sp>
          <p:nvSpPr>
            <p:cNvPr id="14" name="Shape 35"/>
            <p:cNvSpPr/>
            <p:nvPr/>
          </p:nvSpPr>
          <p:spPr>
            <a:xfrm>
              <a:off x="4739026" y="1969447"/>
              <a:ext cx="1271399" cy="304799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rgbClr val="D9ED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endParaRPr sz="1013" dirty="0"/>
            </a:p>
          </p:txBody>
        </p:sp>
        <p:sp>
          <p:nvSpPr>
            <p:cNvPr id="41" name="Shape 62"/>
            <p:cNvSpPr txBox="1"/>
            <p:nvPr/>
          </p:nvSpPr>
          <p:spPr>
            <a:xfrm>
              <a:off x="497993" y="1812237"/>
              <a:ext cx="1136699" cy="3905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dirty="0"/>
                <a:t>App A</a:t>
              </a:r>
            </a:p>
          </p:txBody>
        </p:sp>
        <p:sp>
          <p:nvSpPr>
            <p:cNvPr id="45" name="Shape 66"/>
            <p:cNvSpPr txBox="1"/>
            <p:nvPr/>
          </p:nvSpPr>
          <p:spPr>
            <a:xfrm>
              <a:off x="404093" y="2095487"/>
              <a:ext cx="13241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975"/>
                <a:t>(Opening App)</a:t>
              </a:r>
            </a:p>
          </p:txBody>
        </p:sp>
        <p:cxnSp>
          <p:nvCxnSpPr>
            <p:cNvPr id="47" name="Shape 68"/>
            <p:cNvCxnSpPr/>
            <p:nvPr/>
          </p:nvCxnSpPr>
          <p:spPr>
            <a:xfrm>
              <a:off x="1644526" y="2126170"/>
              <a:ext cx="309449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43"/>
            <p:cNvCxnSpPr/>
            <p:nvPr/>
          </p:nvCxnSpPr>
          <p:spPr>
            <a:xfrm>
              <a:off x="6003017" y="2121837"/>
              <a:ext cx="3242883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75" name="Group 74"/>
          <p:cNvGrpSpPr/>
          <p:nvPr/>
        </p:nvGrpSpPr>
        <p:grpSpPr>
          <a:xfrm>
            <a:off x="4530313" y="3357885"/>
            <a:ext cx="456026" cy="224021"/>
            <a:chOff x="6040414" y="3524680"/>
            <a:chExt cx="608035" cy="298694"/>
          </a:xfrm>
        </p:grpSpPr>
        <p:cxnSp>
          <p:nvCxnSpPr>
            <p:cNvPr id="31" name="Shape 52"/>
            <p:cNvCxnSpPr/>
            <p:nvPr/>
          </p:nvCxnSpPr>
          <p:spPr>
            <a:xfrm>
              <a:off x="6171811" y="3609905"/>
              <a:ext cx="327414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2" name="Shape 53"/>
            <p:cNvCxnSpPr/>
            <p:nvPr/>
          </p:nvCxnSpPr>
          <p:spPr>
            <a:xfrm>
              <a:off x="6500151" y="3524980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3" name="Shape 54"/>
            <p:cNvCxnSpPr/>
            <p:nvPr/>
          </p:nvCxnSpPr>
          <p:spPr>
            <a:xfrm>
              <a:off x="6172061" y="3524680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4" name="Shape 55"/>
            <p:cNvSpPr txBox="1"/>
            <p:nvPr/>
          </p:nvSpPr>
          <p:spPr>
            <a:xfrm>
              <a:off x="6040414" y="3618775"/>
              <a:ext cx="608035" cy="2045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1125" i="1" dirty="0"/>
                <a:t>t</a:t>
              </a:r>
              <a:r>
                <a:rPr lang="en" sz="1125" i="1" baseline="-25000" dirty="0"/>
                <a:t>R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3307" y="2527645"/>
            <a:ext cx="6568737" cy="484424"/>
            <a:chOff x="497743" y="2417693"/>
            <a:chExt cx="8758316" cy="645899"/>
          </a:xfrm>
        </p:grpSpPr>
        <p:grpSp>
          <p:nvGrpSpPr>
            <p:cNvPr id="67" name="Group 66"/>
            <p:cNvGrpSpPr/>
            <p:nvPr/>
          </p:nvGrpSpPr>
          <p:grpSpPr>
            <a:xfrm>
              <a:off x="497743" y="2417693"/>
              <a:ext cx="1672958" cy="645899"/>
              <a:chOff x="497743" y="2417693"/>
              <a:chExt cx="1672958" cy="645899"/>
            </a:xfrm>
          </p:grpSpPr>
          <p:sp>
            <p:nvSpPr>
              <p:cNvPr id="10" name="Shape 31"/>
              <p:cNvSpPr/>
              <p:nvPr/>
            </p:nvSpPr>
            <p:spPr>
              <a:xfrm>
                <a:off x="1530801" y="2591518"/>
                <a:ext cx="639900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endParaRPr sz="1013" dirty="0"/>
              </a:p>
            </p:txBody>
          </p:sp>
          <p:sp>
            <p:nvSpPr>
              <p:cNvPr id="25" name="Shape 46"/>
              <p:cNvSpPr/>
              <p:nvPr/>
            </p:nvSpPr>
            <p:spPr>
              <a:xfrm>
                <a:off x="1503286" y="2417693"/>
                <a:ext cx="311399" cy="6458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13" dirty="0"/>
              </a:p>
            </p:txBody>
          </p:sp>
          <p:cxnSp>
            <p:nvCxnSpPr>
              <p:cNvPr id="26" name="Shape 47"/>
              <p:cNvCxnSpPr>
                <a:endCxn id="25" idx="3"/>
              </p:cNvCxnSpPr>
              <p:nvPr/>
            </p:nvCxnSpPr>
            <p:spPr>
              <a:xfrm>
                <a:off x="1672786" y="2740643"/>
                <a:ext cx="141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sp>
            <p:nvSpPr>
              <p:cNvPr id="42" name="Shape 63"/>
              <p:cNvSpPr txBox="1"/>
              <p:nvPr/>
            </p:nvSpPr>
            <p:spPr>
              <a:xfrm>
                <a:off x="497993" y="2453355"/>
                <a:ext cx="1136699" cy="390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dirty="0"/>
                  <a:t>App B</a:t>
                </a:r>
              </a:p>
            </p:txBody>
          </p:sp>
          <p:sp>
            <p:nvSpPr>
              <p:cNvPr id="46" name="Shape 67"/>
              <p:cNvSpPr txBox="1"/>
              <p:nvPr/>
            </p:nvSpPr>
            <p:spPr>
              <a:xfrm>
                <a:off x="497743" y="2743893"/>
                <a:ext cx="1137000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975" dirty="0"/>
                  <a:t>(Launcher)</a:t>
                </a:r>
              </a:p>
            </p:txBody>
          </p:sp>
        </p:grpSp>
        <p:cxnSp>
          <p:nvCxnSpPr>
            <p:cNvPr id="51" name="Shape 72"/>
            <p:cNvCxnSpPr>
              <a:stCxn id="13" idx="2"/>
            </p:cNvCxnSpPr>
            <p:nvPr/>
          </p:nvCxnSpPr>
          <p:spPr>
            <a:xfrm>
              <a:off x="2170801" y="2744468"/>
              <a:ext cx="7085258" cy="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73" name="Group 72"/>
          <p:cNvGrpSpPr/>
          <p:nvPr/>
        </p:nvGrpSpPr>
        <p:grpSpPr>
          <a:xfrm>
            <a:off x="185189" y="2613092"/>
            <a:ext cx="6756856" cy="835240"/>
            <a:chOff x="246918" y="2531622"/>
            <a:chExt cx="9009141" cy="1113653"/>
          </a:xfrm>
        </p:grpSpPr>
        <p:grpSp>
          <p:nvGrpSpPr>
            <p:cNvPr id="71" name="Group 70"/>
            <p:cNvGrpSpPr/>
            <p:nvPr/>
          </p:nvGrpSpPr>
          <p:grpSpPr>
            <a:xfrm>
              <a:off x="246918" y="2531622"/>
              <a:ext cx="9009141" cy="1113653"/>
              <a:chOff x="246918" y="2531622"/>
              <a:chExt cx="9009141" cy="1113653"/>
            </a:xfrm>
          </p:grpSpPr>
          <p:cxnSp>
            <p:nvCxnSpPr>
              <p:cNvPr id="9" name="Shape 30"/>
              <p:cNvCxnSpPr/>
              <p:nvPr/>
            </p:nvCxnSpPr>
            <p:spPr>
              <a:xfrm>
                <a:off x="1668001" y="3365999"/>
                <a:ext cx="758805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ot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1" name="Shape 32"/>
              <p:cNvSpPr/>
              <p:nvPr/>
            </p:nvSpPr>
            <p:spPr>
              <a:xfrm>
                <a:off x="2303580" y="3213599"/>
                <a:ext cx="1539599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1013"/>
                  <a:t>Transaction B</a:t>
                </a:r>
              </a:p>
            </p:txBody>
          </p:sp>
          <p:cxnSp>
            <p:nvCxnSpPr>
              <p:cNvPr id="23" name="Shape 44"/>
              <p:cNvCxnSpPr>
                <a:stCxn id="13" idx="2"/>
                <a:endCxn id="11" idx="2"/>
              </p:cNvCxnSpPr>
              <p:nvPr/>
            </p:nvCxnSpPr>
            <p:spPr>
              <a:xfrm>
                <a:off x="2170801" y="2744468"/>
                <a:ext cx="132900" cy="621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4" name="Shape 45"/>
              <p:cNvCxnSpPr>
                <a:stCxn id="11" idx="0"/>
                <a:endCxn id="13" idx="0"/>
              </p:cNvCxnSpPr>
              <p:nvPr/>
            </p:nvCxnSpPr>
            <p:spPr>
              <a:xfrm rot="10800000" flipH="1">
                <a:off x="3843180" y="2744399"/>
                <a:ext cx="111300" cy="621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43" name="Shape 64"/>
              <p:cNvSpPr txBox="1"/>
              <p:nvPr/>
            </p:nvSpPr>
            <p:spPr>
              <a:xfrm>
                <a:off x="246918" y="3051599"/>
                <a:ext cx="1638599" cy="390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dirty="0"/>
                  <a:t>OS Service</a:t>
                </a:r>
              </a:p>
            </p:txBody>
          </p:sp>
          <p:sp>
            <p:nvSpPr>
              <p:cNvPr id="44" name="Shape 65"/>
              <p:cNvSpPr txBox="1"/>
              <p:nvPr/>
            </p:nvSpPr>
            <p:spPr>
              <a:xfrm>
                <a:off x="246918" y="3340476"/>
                <a:ext cx="1638599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975" dirty="0"/>
                  <a:t>(SurfaceFlinger)</a:t>
                </a:r>
              </a:p>
            </p:txBody>
          </p:sp>
          <p:sp>
            <p:nvSpPr>
              <p:cNvPr id="12" name="Shape 33"/>
              <p:cNvSpPr/>
              <p:nvPr/>
            </p:nvSpPr>
            <p:spPr>
              <a:xfrm>
                <a:off x="3954576" y="2591522"/>
                <a:ext cx="1898399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endParaRPr sz="1013" dirty="0"/>
              </a:p>
            </p:txBody>
          </p:sp>
          <p:sp>
            <p:nvSpPr>
              <p:cNvPr id="13" name="Shape 34"/>
              <p:cNvSpPr/>
              <p:nvPr/>
            </p:nvSpPr>
            <p:spPr>
              <a:xfrm>
                <a:off x="2170801" y="2592068"/>
                <a:ext cx="1783800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F3F3F3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1013">
                    <a:solidFill>
                      <a:srgbClr val="666666"/>
                    </a:solidFill>
                  </a:rPr>
                  <a:t>idle</a:t>
                </a:r>
              </a:p>
            </p:txBody>
          </p:sp>
          <p:sp>
            <p:nvSpPr>
              <p:cNvPr id="50" name="Shape 71"/>
              <p:cNvSpPr/>
              <p:nvPr/>
            </p:nvSpPr>
            <p:spPr>
              <a:xfrm>
                <a:off x="5691770" y="2531622"/>
                <a:ext cx="195299" cy="425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13" dirty="0"/>
              </a:p>
            </p:txBody>
          </p:sp>
        </p:grpSp>
        <p:cxnSp>
          <p:nvCxnSpPr>
            <p:cNvPr id="72" name="Shape 47"/>
            <p:cNvCxnSpPr/>
            <p:nvPr/>
          </p:nvCxnSpPr>
          <p:spPr>
            <a:xfrm>
              <a:off x="5714188" y="2745363"/>
              <a:ext cx="188869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</p:grpSp>
      <p:grpSp>
        <p:nvGrpSpPr>
          <p:cNvPr id="79" name="Group 78"/>
          <p:cNvGrpSpPr/>
          <p:nvPr/>
        </p:nvGrpSpPr>
        <p:grpSpPr>
          <a:xfrm>
            <a:off x="4507804" y="2020097"/>
            <a:ext cx="2004176" cy="1333077"/>
            <a:chOff x="6010402" y="1740962"/>
            <a:chExt cx="2672235" cy="1777436"/>
          </a:xfrm>
        </p:grpSpPr>
        <p:grpSp>
          <p:nvGrpSpPr>
            <p:cNvPr id="74" name="Group 73"/>
            <p:cNvGrpSpPr/>
            <p:nvPr/>
          </p:nvGrpSpPr>
          <p:grpSpPr>
            <a:xfrm>
              <a:off x="6010402" y="1740962"/>
              <a:ext cx="2648932" cy="1777436"/>
              <a:chOff x="6010402" y="1740962"/>
              <a:chExt cx="2648932" cy="1777436"/>
            </a:xfrm>
          </p:grpSpPr>
          <p:sp>
            <p:nvSpPr>
              <p:cNvPr id="15" name="Shape 36"/>
              <p:cNvSpPr/>
              <p:nvPr/>
            </p:nvSpPr>
            <p:spPr>
              <a:xfrm>
                <a:off x="8074481" y="1969437"/>
                <a:ext cx="480599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endParaRPr sz="1013" dirty="0"/>
              </a:p>
            </p:txBody>
          </p:sp>
          <p:sp>
            <p:nvSpPr>
              <p:cNvPr id="16" name="Shape 37"/>
              <p:cNvSpPr/>
              <p:nvPr/>
            </p:nvSpPr>
            <p:spPr>
              <a:xfrm>
                <a:off x="6010402" y="1969437"/>
                <a:ext cx="2052622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F3F3F3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1013">
                    <a:solidFill>
                      <a:srgbClr val="666666"/>
                    </a:solidFill>
                  </a:rPr>
                  <a:t>idle</a:t>
                </a:r>
              </a:p>
            </p:txBody>
          </p:sp>
          <p:sp>
            <p:nvSpPr>
              <p:cNvPr id="28" name="Shape 49"/>
              <p:cNvSpPr/>
              <p:nvPr/>
            </p:nvSpPr>
            <p:spPr>
              <a:xfrm>
                <a:off x="6167259" y="3213599"/>
                <a:ext cx="323032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endParaRPr sz="900" dirty="0"/>
              </a:p>
            </p:txBody>
          </p:sp>
          <p:sp>
            <p:nvSpPr>
              <p:cNvPr id="29" name="Shape 50"/>
              <p:cNvSpPr txBox="1"/>
              <p:nvPr/>
            </p:nvSpPr>
            <p:spPr>
              <a:xfrm>
                <a:off x="6151344" y="3205934"/>
                <a:ext cx="361098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-US" sz="900" dirty="0"/>
                  <a:t>R</a:t>
                </a:r>
                <a:endParaRPr lang="en" sz="900" dirty="0"/>
              </a:p>
            </p:txBody>
          </p:sp>
          <p:sp>
            <p:nvSpPr>
              <p:cNvPr id="30" name="Shape 51"/>
              <p:cNvSpPr/>
              <p:nvPr/>
            </p:nvSpPr>
            <p:spPr>
              <a:xfrm>
                <a:off x="6497674" y="3213599"/>
                <a:ext cx="1395523" cy="304799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rgbClr val="D9ED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/>
                <a:r>
                  <a:rPr lang="en" sz="1013" dirty="0"/>
                  <a:t>Transaction A</a:t>
                </a:r>
              </a:p>
            </p:txBody>
          </p:sp>
          <p:cxnSp>
            <p:nvCxnSpPr>
              <p:cNvPr id="48" name="Shape 69"/>
              <p:cNvCxnSpPr>
                <a:stCxn id="30" idx="0"/>
                <a:endCxn id="15" idx="2"/>
              </p:cNvCxnSpPr>
              <p:nvPr/>
            </p:nvCxnSpPr>
            <p:spPr>
              <a:xfrm flipV="1">
                <a:off x="7893197" y="2121837"/>
                <a:ext cx="181284" cy="124416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9" name="Shape 70"/>
              <p:cNvCxnSpPr>
                <a:stCxn id="16" idx="2"/>
                <a:endCxn id="28" idx="2"/>
              </p:cNvCxnSpPr>
              <p:nvPr/>
            </p:nvCxnSpPr>
            <p:spPr>
              <a:xfrm>
                <a:off x="6010402" y="2121837"/>
                <a:ext cx="156857" cy="124416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21" name="Shape 42"/>
              <p:cNvSpPr/>
              <p:nvPr/>
            </p:nvSpPr>
            <p:spPr>
              <a:xfrm>
                <a:off x="8347935" y="1740962"/>
                <a:ext cx="311399" cy="6458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13" dirty="0"/>
              </a:p>
            </p:txBody>
          </p:sp>
        </p:grpSp>
        <p:cxnSp>
          <p:nvCxnSpPr>
            <p:cNvPr id="78" name="Shape 47"/>
            <p:cNvCxnSpPr/>
            <p:nvPr/>
          </p:nvCxnSpPr>
          <p:spPr>
            <a:xfrm>
              <a:off x="8348043" y="2119888"/>
              <a:ext cx="33459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</p:grpSp>
      <p:grpSp>
        <p:nvGrpSpPr>
          <p:cNvPr id="27" name="Group 26"/>
          <p:cNvGrpSpPr/>
          <p:nvPr/>
        </p:nvGrpSpPr>
        <p:grpSpPr>
          <a:xfrm>
            <a:off x="3319355" y="3118206"/>
            <a:ext cx="348648" cy="462575"/>
            <a:chOff x="4321031" y="3205108"/>
            <a:chExt cx="464864" cy="616766"/>
          </a:xfrm>
        </p:grpSpPr>
        <p:sp>
          <p:nvSpPr>
            <p:cNvPr id="53" name="Shape 41"/>
            <p:cNvSpPr/>
            <p:nvPr/>
          </p:nvSpPr>
          <p:spPr>
            <a:xfrm>
              <a:off x="4332917" y="3214051"/>
              <a:ext cx="451364" cy="304799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rgbClr val="F3F3F3"/>
            </a:solidFill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endParaRPr sz="900" dirty="0"/>
            </a:p>
          </p:txBody>
        </p:sp>
        <p:sp>
          <p:nvSpPr>
            <p:cNvPr id="54" name="Shape 48"/>
            <p:cNvSpPr txBox="1"/>
            <p:nvPr/>
          </p:nvSpPr>
          <p:spPr>
            <a:xfrm>
              <a:off x="4327356" y="3205108"/>
              <a:ext cx="455205" cy="27709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900" dirty="0"/>
                <a:t>ckpt</a:t>
              </a:r>
            </a:p>
          </p:txBody>
        </p:sp>
        <p:cxnSp>
          <p:nvCxnSpPr>
            <p:cNvPr id="55" name="Shape 56"/>
            <p:cNvCxnSpPr/>
            <p:nvPr/>
          </p:nvCxnSpPr>
          <p:spPr>
            <a:xfrm>
              <a:off x="4321031" y="3609833"/>
              <a:ext cx="4602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6" name="Shape 57"/>
            <p:cNvCxnSpPr/>
            <p:nvPr/>
          </p:nvCxnSpPr>
          <p:spPr>
            <a:xfrm>
              <a:off x="4785895" y="3524908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7" name="Shape 58"/>
            <p:cNvCxnSpPr/>
            <p:nvPr/>
          </p:nvCxnSpPr>
          <p:spPr>
            <a:xfrm>
              <a:off x="4321281" y="3524608"/>
              <a:ext cx="0" cy="16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8" name="Shape 59"/>
            <p:cNvSpPr txBox="1"/>
            <p:nvPr/>
          </p:nvSpPr>
          <p:spPr>
            <a:xfrm>
              <a:off x="4388929" y="3617275"/>
              <a:ext cx="350999" cy="2045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1125" i="1" dirty="0"/>
                <a:t>t</a:t>
              </a:r>
              <a:r>
                <a:rPr lang="en" sz="1125" i="1" baseline="-25000" dirty="0"/>
                <a:t>C</a:t>
              </a:r>
            </a:p>
          </p:txBody>
        </p:sp>
      </p:grpSp>
      <p:sp>
        <p:nvSpPr>
          <p:cNvPr id="66" name="Rounded Rectangular Callout 65"/>
          <p:cNvSpPr/>
          <p:nvPr/>
        </p:nvSpPr>
        <p:spPr>
          <a:xfrm>
            <a:off x="4863519" y="2621756"/>
            <a:ext cx="831918" cy="245268"/>
          </a:xfrm>
          <a:prstGeom prst="wedgeRoundRectCallout">
            <a:avLst>
              <a:gd name="adj1" fmla="val -67454"/>
              <a:gd name="adj2" fmla="val 16909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013" dirty="0"/>
              <a:t>Min. Delay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666" y="3612066"/>
            <a:ext cx="76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6600"/>
                </a:solidFill>
              </a:rPr>
              <a:t>proactive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4986" y="3827899"/>
            <a:ext cx="64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6600"/>
                </a:solidFill>
              </a:rPr>
              <a:t>parallel</a:t>
            </a:r>
          </a:p>
          <a:p>
            <a:pPr algn="ctr"/>
            <a:r>
              <a:rPr lang="en-US" sz="1200" dirty="0">
                <a:solidFill>
                  <a:srgbClr val="FF6600"/>
                </a:solidFill>
              </a:rPr>
              <a:t>async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654763" y="16334"/>
            <a:ext cx="994042" cy="237965"/>
            <a:chOff x="4649570" y="0"/>
            <a:chExt cx="994042" cy="237965"/>
          </a:xfrm>
          <a:solidFill>
            <a:srgbClr val="00417B"/>
          </a:solidFill>
        </p:grpSpPr>
        <p:sp>
          <p:nvSpPr>
            <p:cNvPr id="63" name="Chevron 62"/>
            <p:cNvSpPr/>
            <p:nvPr/>
          </p:nvSpPr>
          <p:spPr>
            <a:xfrm>
              <a:off x="4649570" y="0"/>
              <a:ext cx="994042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hevron 4"/>
            <p:cNvSpPr/>
            <p:nvPr/>
          </p:nvSpPr>
          <p:spPr>
            <a:xfrm>
              <a:off x="4768553" y="0"/>
              <a:ext cx="756077" cy="2379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Feasibility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C 0.0575 0.04695 0.11531 0.095 0.14344 0.1175 C 0.17156 0.14056 0.16937 0.1375 0.1675 0.135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8" y="7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5" grpId="0"/>
      <p:bldP spid="35" grpId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77" y="1650484"/>
            <a:ext cx="6748680" cy="2978159"/>
          </a:xfrm>
        </p:spPr>
        <p:txBody>
          <a:bodyPr>
            <a:normAutofit/>
          </a:bodyPr>
          <a:lstStyle/>
          <a:p>
            <a:r>
              <a:rPr lang="en-US" b="1" dirty="0" smtClean="0"/>
              <a:t>Virtualization</a:t>
            </a:r>
            <a:r>
              <a:rPr lang="en-US" dirty="0" smtClean="0"/>
              <a:t>:  a choice of boundary and granularity</a:t>
            </a:r>
          </a:p>
          <a:p>
            <a:pPr lvl="1"/>
            <a:r>
              <a:rPr lang="en-US" dirty="0" smtClean="0"/>
              <a:t>Whole-system VMs, OS-level, process-level, and more</a:t>
            </a:r>
          </a:p>
          <a:p>
            <a:r>
              <a:rPr lang="en-US" b="1" dirty="0" smtClean="0"/>
              <a:t>Record &amp; Replay</a:t>
            </a:r>
            <a:r>
              <a:rPr lang="en-US" dirty="0" smtClean="0"/>
              <a:t>:  temporally and spatially less efficient</a:t>
            </a:r>
          </a:p>
          <a:p>
            <a:pPr lvl="1"/>
            <a:r>
              <a:rPr lang="en-US" dirty="0" smtClean="0"/>
              <a:t>Flux: app migration through selective R&amp;R</a:t>
            </a:r>
          </a:p>
          <a:p>
            <a:r>
              <a:rPr lang="en-US" b="1" dirty="0" smtClean="0"/>
              <a:t>Memory Protection</a:t>
            </a:r>
            <a:r>
              <a:rPr lang="en-US" dirty="0" smtClean="0"/>
              <a:t>:  provides foundations of isolation </a:t>
            </a:r>
          </a:p>
          <a:p>
            <a:pPr lvl="1"/>
            <a:r>
              <a:rPr lang="en-US" dirty="0" smtClean="0"/>
              <a:t>Relies on manual knowledge and identification of states</a:t>
            </a:r>
          </a:p>
          <a:p>
            <a:r>
              <a:rPr lang="en-US" b="1" dirty="0"/>
              <a:t>Manual Modification</a:t>
            </a:r>
            <a:r>
              <a:rPr lang="en-US" dirty="0"/>
              <a:t>:  deep understanding + tedious engineering </a:t>
            </a:r>
            <a:r>
              <a:rPr lang="en-US" dirty="0" smtClean="0"/>
              <a:t>effort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23433" y="17117"/>
            <a:ext cx="1196829" cy="233670"/>
            <a:chOff x="5515364" y="2147"/>
            <a:chExt cx="1196829" cy="233670"/>
          </a:xfrm>
          <a:solidFill>
            <a:srgbClr val="00417B"/>
          </a:solidFill>
        </p:grpSpPr>
        <p:sp>
          <p:nvSpPr>
            <p:cNvPr id="10" name="Chevron 9"/>
            <p:cNvSpPr/>
            <p:nvPr/>
          </p:nvSpPr>
          <p:spPr>
            <a:xfrm>
              <a:off x="5515364" y="2147"/>
              <a:ext cx="1196829" cy="233670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5632199" y="2147"/>
              <a:ext cx="963159" cy="2336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Related Work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2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State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Entanglement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>
              <a:lnSpc>
                <a:spcPct val="100000"/>
              </a:lnSpc>
            </a:pPr>
            <a:r>
              <a:rPr lang="en-US" sz="2800" dirty="0"/>
              <a:t>Application-relevant states stored </a:t>
            </a:r>
            <a:br>
              <a:rPr lang="en-US" sz="2800" dirty="0"/>
            </a:br>
            <a:r>
              <a:rPr lang="en-US" sz="2800" dirty="0"/>
              <a:t>outside of the application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308" y="18229"/>
            <a:ext cx="1093781" cy="237965"/>
            <a:chOff x="2645" y="0"/>
            <a:chExt cx="1093781" cy="237965"/>
          </a:xfrm>
          <a:solidFill>
            <a:srgbClr val="00417B"/>
          </a:solidFill>
        </p:grpSpPr>
        <p:sp>
          <p:nvSpPr>
            <p:cNvPr id="10" name="Chevron 9"/>
            <p:cNvSpPr/>
            <p:nvPr/>
          </p:nvSpPr>
          <p:spPr>
            <a:xfrm>
              <a:off x="2645" y="0"/>
              <a:ext cx="1093781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147127" y="46920"/>
              <a:ext cx="804818" cy="1441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Background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5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7899"/>
            <a:ext cx="6286500" cy="914127"/>
          </a:xfrm>
        </p:spPr>
        <p:txBody>
          <a:bodyPr>
            <a:normAutofit fontScale="92500"/>
          </a:bodyPr>
          <a:lstStyle/>
          <a:p>
            <a:r>
              <a:rPr lang="en-US" sz="1900" dirty="0"/>
              <a:t>Limited scope: interactions between apps and OS Services</a:t>
            </a:r>
          </a:p>
          <a:p>
            <a:pPr lvl="1"/>
            <a:r>
              <a:rPr lang="en-US" dirty="0" smtClean="0"/>
              <a:t>State entanglement also manifests in other layers</a:t>
            </a:r>
          </a:p>
          <a:p>
            <a:pPr lvl="1"/>
            <a:r>
              <a:rPr lang="en-US" dirty="0" smtClean="0"/>
              <a:t>Each layer requires its own solution because states are fundamentally different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07237"/>
              </p:ext>
            </p:extLst>
          </p:nvPr>
        </p:nvGraphicFramePr>
        <p:xfrm>
          <a:off x="778227" y="2635786"/>
          <a:ext cx="5905374" cy="175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385"/>
                <a:gridCol w="2936989"/>
              </a:tblGrid>
              <a:tr h="3516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Permitted Modification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3516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No modifications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Preserve</a:t>
                      </a:r>
                      <a:r>
                        <a:rPr lang="en-US" sz="1400" baseline="0" dirty="0" smtClean="0">
                          <a:latin typeface="+mj-lt"/>
                        </a:rPr>
                        <a:t> legacy compatibility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3516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Entities themselves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≈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Manual</a:t>
                      </a:r>
                      <a:r>
                        <a:rPr lang="en-US" sz="1400" baseline="0" dirty="0" smtClean="0">
                          <a:latin typeface="+mj-lt"/>
                        </a:rPr>
                        <a:t> disentanglement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3516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Layers beneath the entities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Disentangle</a:t>
                      </a:r>
                      <a:r>
                        <a:rPr lang="en-US" sz="1400" baseline="0" dirty="0" smtClean="0">
                          <a:latin typeface="+mj-lt"/>
                        </a:rPr>
                        <a:t> unmodified higher levels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3516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Clean slate</a:t>
                      </a:r>
                      <a:r>
                        <a:rPr lang="en-US" sz="1400" baseline="0" dirty="0" smtClean="0">
                          <a:latin typeface="+mj-lt"/>
                        </a:rPr>
                        <a:t> OS rewritten from scratch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∞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4620949"/>
            <a:ext cx="6286500" cy="51600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76197" indent="-76197" algn="l" defTabSz="76197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0027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472421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624815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777209" indent="-152394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91663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8329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4995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416610" indent="-190492" algn="l" defTabSz="761970" rtl="0" eaLnBrk="1" latinLnBrk="0" hangingPunct="1">
              <a:lnSpc>
                <a:spcPct val="90000"/>
              </a:lnSpc>
              <a:spcBef>
                <a:spcPts val="167"/>
              </a:spcBef>
              <a:spcAft>
                <a:spcPts val="333"/>
              </a:spcAft>
              <a:buClr>
                <a:schemeClr val="accent1"/>
              </a:buClr>
              <a:buFont typeface="Calibri" pitchFamily="34" charset="0"/>
              <a:buChar char="◦"/>
              <a:defRPr sz="11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Stateless entities,  à la RESTFUL web services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94181" y="21453"/>
            <a:ext cx="1004546" cy="230143"/>
            <a:chOff x="6583945" y="3910"/>
            <a:chExt cx="1004546" cy="230143"/>
          </a:xfrm>
          <a:solidFill>
            <a:srgbClr val="00417B"/>
          </a:solidFill>
        </p:grpSpPr>
        <p:sp>
          <p:nvSpPr>
            <p:cNvPr id="14" name="Chevron 13"/>
            <p:cNvSpPr/>
            <p:nvPr/>
          </p:nvSpPr>
          <p:spPr>
            <a:xfrm>
              <a:off x="6583945" y="3910"/>
              <a:ext cx="1004546" cy="230143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6699017" y="3910"/>
              <a:ext cx="774403" cy="2301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Wrap Up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4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799" y="1538112"/>
            <a:ext cx="6286501" cy="3495134"/>
          </a:xfrm>
        </p:spPr>
        <p:txBody>
          <a:bodyPr>
            <a:normAutofit/>
          </a:bodyPr>
          <a:lstStyle/>
          <a:p>
            <a:r>
              <a:rPr lang="en-US" dirty="0"/>
              <a:t>State entanglement:  app-specific states stored in service processes</a:t>
            </a:r>
          </a:p>
          <a:p>
            <a:pPr lvl="1"/>
            <a:r>
              <a:rPr lang="en-US" dirty="0"/>
              <a:t>Root cause behind barriers to </a:t>
            </a:r>
            <a:r>
              <a:rPr lang="en-US" dirty="0" smtClean="0"/>
              <a:t>target </a:t>
            </a:r>
            <a:r>
              <a:rPr lang="en-US" dirty="0"/>
              <a:t>use cases</a:t>
            </a:r>
          </a:p>
          <a:p>
            <a:r>
              <a:rPr lang="en-US" cap="small" dirty="0" err="1"/>
              <a:t>Corsa</a:t>
            </a:r>
            <a:r>
              <a:rPr lang="en-US" dirty="0"/>
              <a:t>:  virtualizes OS Services on a per-app basis</a:t>
            </a:r>
          </a:p>
          <a:p>
            <a:r>
              <a:rPr lang="en-US" dirty="0" smtClean="0"/>
              <a:t>Virtualization </a:t>
            </a:r>
            <a:r>
              <a:rPr lang="en-US" dirty="0"/>
              <a:t>solution implemented </a:t>
            </a:r>
            <a:r>
              <a:rPr lang="en-US" dirty="0" smtClean="0"/>
              <a:t>via checkpoint/restore</a:t>
            </a:r>
            <a:endParaRPr lang="en-US" dirty="0"/>
          </a:p>
          <a:p>
            <a:r>
              <a:rPr lang="en-US" dirty="0"/>
              <a:t>Full </a:t>
            </a:r>
            <a:r>
              <a:rPr lang="en-US" dirty="0" smtClean="0"/>
              <a:t>implementation in progress, slated for early 2016</a:t>
            </a:r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Kevin Boos         </a:t>
            </a:r>
            <a:r>
              <a:rPr lang="en-US" dirty="0" smtClean="0">
                <a:hlinkClick r:id="rId3"/>
              </a:rPr>
              <a:t>kevinaboos@rice.edu</a:t>
            </a:r>
            <a:endParaRPr lang="en-US" dirty="0" smtClean="0"/>
          </a:p>
          <a:p>
            <a:pPr algn="ctr"/>
            <a:r>
              <a:rPr lang="en-US" dirty="0" smtClean="0"/>
              <a:t>www.owlnet.rice.edu</a:t>
            </a:r>
            <a:r>
              <a:rPr lang="en-US" dirty="0"/>
              <a:t>/~</a:t>
            </a:r>
            <a:r>
              <a:rPr lang="en-US" dirty="0" smtClean="0"/>
              <a:t>kevinaboos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64543" y="4007644"/>
            <a:ext cx="358973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594181" y="21453"/>
            <a:ext cx="1004546" cy="230143"/>
            <a:chOff x="6583945" y="3910"/>
            <a:chExt cx="1004546" cy="230143"/>
          </a:xfrm>
          <a:solidFill>
            <a:srgbClr val="00417B"/>
          </a:solidFill>
        </p:grpSpPr>
        <p:sp>
          <p:nvSpPr>
            <p:cNvPr id="12" name="Chevron 11"/>
            <p:cNvSpPr/>
            <p:nvPr/>
          </p:nvSpPr>
          <p:spPr>
            <a:xfrm>
              <a:off x="6583945" y="3910"/>
              <a:ext cx="1004546" cy="230143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6699017" y="3910"/>
              <a:ext cx="774403" cy="2301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Wrap Up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6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OS Service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Shape 77"/>
          <p:cNvSpPr/>
          <p:nvPr/>
        </p:nvSpPr>
        <p:spPr>
          <a:xfrm>
            <a:off x="797807" y="1947093"/>
            <a:ext cx="2714400" cy="166208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" sz="1500" b="1" dirty="0"/>
              <a:t>Client Process</a:t>
            </a:r>
            <a:endParaRPr sz="1500" b="1" dirty="0"/>
          </a:p>
        </p:txBody>
      </p:sp>
      <p:sp>
        <p:nvSpPr>
          <p:cNvPr id="11" name="Shape 78"/>
          <p:cNvSpPr/>
          <p:nvPr/>
        </p:nvSpPr>
        <p:spPr>
          <a:xfrm>
            <a:off x="1142553" y="2436141"/>
            <a:ext cx="1191412" cy="1005364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650" dirty="0"/>
              <a:t>Application</a:t>
            </a:r>
          </a:p>
        </p:txBody>
      </p:sp>
      <p:sp>
        <p:nvSpPr>
          <p:cNvPr id="45" name="Shape 98"/>
          <p:cNvSpPr/>
          <p:nvPr/>
        </p:nvSpPr>
        <p:spPr>
          <a:xfrm>
            <a:off x="4165085" y="3939490"/>
            <a:ext cx="2714400" cy="54044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650" b="1"/>
              <a:t>Linux Kernel</a:t>
            </a:r>
          </a:p>
        </p:txBody>
      </p:sp>
      <p:sp>
        <p:nvSpPr>
          <p:cNvPr id="63" name="Shape 84"/>
          <p:cNvSpPr txBox="1"/>
          <p:nvPr/>
        </p:nvSpPr>
        <p:spPr>
          <a:xfrm>
            <a:off x="5974085" y="3648897"/>
            <a:ext cx="513983" cy="2191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 dirty="0"/>
              <a:t>syscall</a:t>
            </a:r>
          </a:p>
        </p:txBody>
      </p:sp>
      <p:sp>
        <p:nvSpPr>
          <p:cNvPr id="24" name="Shape 77"/>
          <p:cNvSpPr/>
          <p:nvPr/>
        </p:nvSpPr>
        <p:spPr>
          <a:xfrm>
            <a:off x="4165085" y="1947095"/>
            <a:ext cx="2714400" cy="166208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" sz="1500" b="1" dirty="0"/>
              <a:t>OS Service Process</a:t>
            </a:r>
            <a:endParaRPr sz="1500" b="1" dirty="0"/>
          </a:p>
        </p:txBody>
      </p:sp>
      <p:sp>
        <p:nvSpPr>
          <p:cNvPr id="27" name="Shape 86"/>
          <p:cNvSpPr/>
          <p:nvPr/>
        </p:nvSpPr>
        <p:spPr>
          <a:xfrm flipH="1">
            <a:off x="5462599" y="2436139"/>
            <a:ext cx="1097727" cy="9696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500" dirty="0"/>
              <a:t>System Service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724140" y="3055741"/>
            <a:ext cx="305660" cy="266259"/>
            <a:chOff x="3539548" y="3310137"/>
            <a:chExt cx="407547" cy="355012"/>
          </a:xfrm>
        </p:grpSpPr>
        <p:sp>
          <p:nvSpPr>
            <p:cNvPr id="66" name="Rectangle 65"/>
            <p:cNvSpPr/>
            <p:nvPr/>
          </p:nvSpPr>
          <p:spPr>
            <a:xfrm>
              <a:off x="3539548" y="3310137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3707061" y="3458224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cxnSp>
        <p:nvCxnSpPr>
          <p:cNvPr id="52" name="Straight Arrow Connector 51"/>
          <p:cNvCxnSpPr>
            <a:stCxn id="27" idx="2"/>
          </p:cNvCxnSpPr>
          <p:nvPr/>
        </p:nvCxnSpPr>
        <p:spPr>
          <a:xfrm>
            <a:off x="6011462" y="3405838"/>
            <a:ext cx="0" cy="533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83767" y="3013773"/>
            <a:ext cx="13272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183769" y="3198169"/>
            <a:ext cx="1327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86"/>
          <p:cNvSpPr/>
          <p:nvPr/>
        </p:nvSpPr>
        <p:spPr>
          <a:xfrm flipH="1">
            <a:off x="4510875" y="2436139"/>
            <a:ext cx="632565" cy="9696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1500" dirty="0"/>
              <a:t>Stub</a:t>
            </a:r>
          </a:p>
        </p:txBody>
      </p:sp>
      <p:sp>
        <p:nvSpPr>
          <p:cNvPr id="40" name="Shape 78"/>
          <p:cNvSpPr/>
          <p:nvPr/>
        </p:nvSpPr>
        <p:spPr>
          <a:xfrm>
            <a:off x="2657321" y="2436141"/>
            <a:ext cx="526448" cy="1005364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dirty="0"/>
              <a:t>Mgr Proxy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333962" y="3009380"/>
            <a:ext cx="3233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35194" y="3013773"/>
            <a:ext cx="3233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143442" y="3198883"/>
            <a:ext cx="3151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322252" y="3198169"/>
            <a:ext cx="3151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hape 84"/>
          <p:cNvSpPr txBox="1"/>
          <p:nvPr/>
        </p:nvSpPr>
        <p:spPr>
          <a:xfrm>
            <a:off x="3572060" y="2803395"/>
            <a:ext cx="513983" cy="2191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 dirty="0"/>
              <a:t>IPC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58390" y="3052655"/>
            <a:ext cx="3838658" cy="342098"/>
            <a:chOff x="2477851" y="3117707"/>
            <a:chExt cx="5118211" cy="456130"/>
          </a:xfrm>
        </p:grpSpPr>
        <p:sp>
          <p:nvSpPr>
            <p:cNvPr id="58" name="Isosceles Triangle 57"/>
            <p:cNvSpPr/>
            <p:nvPr/>
          </p:nvSpPr>
          <p:spPr>
            <a:xfrm>
              <a:off x="2777100" y="3347970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477851" y="3350422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923239" y="3339548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50416" y="3117707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68092" y="3313405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7356028" y="3286324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9123" y="2963964"/>
            <a:ext cx="4017589" cy="562346"/>
            <a:chOff x="2398828" y="2999449"/>
            <a:chExt cx="5356785" cy="749795"/>
          </a:xfrm>
        </p:grpSpPr>
        <p:sp>
          <p:nvSpPr>
            <p:cNvPr id="72" name="Oval 71"/>
            <p:cNvSpPr/>
            <p:nvPr/>
          </p:nvSpPr>
          <p:spPr>
            <a:xfrm>
              <a:off x="2398828" y="2999449"/>
              <a:ext cx="749795" cy="7497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3760027" y="3171928"/>
              <a:ext cx="563332" cy="5633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385772" y="3150408"/>
              <a:ext cx="563332" cy="5633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192281" y="3133686"/>
              <a:ext cx="563332" cy="5633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09694" y="4058224"/>
            <a:ext cx="17878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State Entanglement!</a:t>
            </a:r>
          </a:p>
        </p:txBody>
      </p:sp>
    </p:spTree>
    <p:extLst>
      <p:ext uri="{BB962C8B-B14F-4D97-AF65-F5344CB8AC3E}">
        <p14:creationId xmlns:p14="http://schemas.microsoft.com/office/powerpoint/2010/main" val="2084752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Library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Shape 77"/>
          <p:cNvSpPr/>
          <p:nvPr/>
        </p:nvSpPr>
        <p:spPr>
          <a:xfrm>
            <a:off x="797807" y="1951258"/>
            <a:ext cx="2714400" cy="166208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" sz="1500" b="1" dirty="0"/>
              <a:t>Client Process</a:t>
            </a:r>
            <a:endParaRPr sz="1500" b="1" dirty="0"/>
          </a:p>
        </p:txBody>
      </p:sp>
      <p:sp>
        <p:nvSpPr>
          <p:cNvPr id="11" name="Shape 78"/>
          <p:cNvSpPr/>
          <p:nvPr/>
        </p:nvSpPr>
        <p:spPr>
          <a:xfrm>
            <a:off x="1124271" y="2408707"/>
            <a:ext cx="2061471" cy="48695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650" dirty="0"/>
              <a:t>Application</a:t>
            </a:r>
          </a:p>
        </p:txBody>
      </p:sp>
      <p:sp>
        <p:nvSpPr>
          <p:cNvPr id="44" name="Shape 86"/>
          <p:cNvSpPr/>
          <p:nvPr/>
        </p:nvSpPr>
        <p:spPr>
          <a:xfrm flipH="1">
            <a:off x="1124271" y="3123806"/>
            <a:ext cx="2061471" cy="3458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500" dirty="0"/>
              <a:t>Shared Library</a:t>
            </a:r>
          </a:p>
        </p:txBody>
      </p:sp>
      <p:sp>
        <p:nvSpPr>
          <p:cNvPr id="45" name="Shape 98"/>
          <p:cNvSpPr/>
          <p:nvPr/>
        </p:nvSpPr>
        <p:spPr>
          <a:xfrm>
            <a:off x="797807" y="3975150"/>
            <a:ext cx="2714400" cy="54044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650" b="1" dirty="0"/>
              <a:t>Linux Kernel</a:t>
            </a:r>
          </a:p>
        </p:txBody>
      </p:sp>
      <p:cxnSp>
        <p:nvCxnSpPr>
          <p:cNvPr id="49" name="Straight Arrow Connector 48"/>
          <p:cNvCxnSpPr>
            <a:stCxn id="11" idx="2"/>
            <a:endCxn id="44" idx="0"/>
          </p:cNvCxnSpPr>
          <p:nvPr/>
        </p:nvCxnSpPr>
        <p:spPr>
          <a:xfrm>
            <a:off x="2155007" y="2895657"/>
            <a:ext cx="0" cy="2281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2"/>
            <a:endCxn id="45" idx="0"/>
          </p:cNvCxnSpPr>
          <p:nvPr/>
        </p:nvCxnSpPr>
        <p:spPr>
          <a:xfrm>
            <a:off x="2155006" y="3469666"/>
            <a:ext cx="1" cy="505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hape 84"/>
          <p:cNvSpPr txBox="1"/>
          <p:nvPr/>
        </p:nvSpPr>
        <p:spPr>
          <a:xfrm>
            <a:off x="2103415" y="3668045"/>
            <a:ext cx="513983" cy="2191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 dirty="0"/>
              <a:t>syscall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751924" y="2466909"/>
            <a:ext cx="387916" cy="391568"/>
            <a:chOff x="3411085" y="2380062"/>
            <a:chExt cx="517221" cy="522091"/>
          </a:xfrm>
        </p:grpSpPr>
        <p:sp>
          <p:nvSpPr>
            <p:cNvPr id="64" name="Isosceles Triangle 63"/>
            <p:cNvSpPr/>
            <p:nvPr/>
          </p:nvSpPr>
          <p:spPr>
            <a:xfrm>
              <a:off x="3688272" y="2654999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411085" y="2678738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444396" y="2381199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32126" y="2380062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48271" y="3164463"/>
            <a:ext cx="305660" cy="266259"/>
            <a:chOff x="3539548" y="3310137"/>
            <a:chExt cx="407547" cy="355012"/>
          </a:xfrm>
        </p:grpSpPr>
        <p:sp>
          <p:nvSpPr>
            <p:cNvPr id="66" name="Rectangle 65"/>
            <p:cNvSpPr/>
            <p:nvPr/>
          </p:nvSpPr>
          <p:spPr>
            <a:xfrm>
              <a:off x="3539548" y="3310137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3707061" y="3458224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657972" y="2370228"/>
            <a:ext cx="3425377" cy="1184171"/>
            <a:chOff x="3278384" y="2243723"/>
            <a:chExt cx="4567168" cy="1578894"/>
          </a:xfrm>
        </p:grpSpPr>
        <p:sp>
          <p:nvSpPr>
            <p:cNvPr id="79" name="Oval 78"/>
            <p:cNvSpPr/>
            <p:nvPr/>
          </p:nvSpPr>
          <p:spPr>
            <a:xfrm>
              <a:off x="3278384" y="2243723"/>
              <a:ext cx="800351" cy="8003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423102" y="3161170"/>
              <a:ext cx="661447" cy="661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cxnSp>
          <p:nvCxnSpPr>
            <p:cNvPr id="82" name="Straight Connector 81"/>
            <p:cNvCxnSpPr>
              <a:stCxn id="79" idx="6"/>
            </p:cNvCxnSpPr>
            <p:nvPr/>
          </p:nvCxnSpPr>
          <p:spPr>
            <a:xfrm>
              <a:off x="4078735" y="2643899"/>
              <a:ext cx="1599689" cy="2468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0" idx="6"/>
            </p:cNvCxnSpPr>
            <p:nvPr/>
          </p:nvCxnSpPr>
          <p:spPr>
            <a:xfrm flipV="1">
              <a:off x="4084549" y="3078352"/>
              <a:ext cx="1593875" cy="4135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678425" y="2568752"/>
              <a:ext cx="21671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All states in </a:t>
              </a:r>
              <a:r>
                <a:rPr lang="en-US" sz="1800" dirty="0" smtClean="0">
                  <a:latin typeface="+mj-lt"/>
                </a:rPr>
                <a:t/>
              </a:r>
              <a:br>
                <a:rPr lang="en-US" sz="1800" dirty="0" smtClean="0">
                  <a:latin typeface="+mj-lt"/>
                </a:rPr>
              </a:br>
              <a:r>
                <a:rPr lang="en-US" sz="1800" dirty="0" smtClean="0">
                  <a:latin typeface="+mj-lt"/>
                </a:rPr>
                <a:t>one </a:t>
              </a:r>
              <a:r>
                <a:rPr lang="en-US" sz="1800" dirty="0">
                  <a:latin typeface="+mj-lt"/>
                </a:rPr>
                <a:t>process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08" y="18229"/>
            <a:ext cx="1093781" cy="237965"/>
            <a:chOff x="2645" y="0"/>
            <a:chExt cx="1093781" cy="237965"/>
          </a:xfrm>
          <a:solidFill>
            <a:srgbClr val="00417B"/>
          </a:solidFill>
        </p:grpSpPr>
        <p:sp>
          <p:nvSpPr>
            <p:cNvPr id="30" name="Chevron 29"/>
            <p:cNvSpPr/>
            <p:nvPr/>
          </p:nvSpPr>
          <p:spPr>
            <a:xfrm>
              <a:off x="2645" y="0"/>
              <a:ext cx="1093781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4"/>
            <p:cNvSpPr/>
            <p:nvPr/>
          </p:nvSpPr>
          <p:spPr>
            <a:xfrm>
              <a:off x="147127" y="46920"/>
              <a:ext cx="804818" cy="1441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Background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4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OS Service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Shape 77"/>
          <p:cNvSpPr/>
          <p:nvPr/>
        </p:nvSpPr>
        <p:spPr>
          <a:xfrm>
            <a:off x="797807" y="1947093"/>
            <a:ext cx="2714400" cy="166208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" sz="1500" b="1" dirty="0"/>
              <a:t>Client Process</a:t>
            </a:r>
            <a:endParaRPr sz="1500" b="1" dirty="0"/>
          </a:p>
        </p:txBody>
      </p:sp>
      <p:sp>
        <p:nvSpPr>
          <p:cNvPr id="11" name="Shape 78"/>
          <p:cNvSpPr/>
          <p:nvPr/>
        </p:nvSpPr>
        <p:spPr>
          <a:xfrm>
            <a:off x="1232434" y="2436141"/>
            <a:ext cx="1845144" cy="1005364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650" dirty="0"/>
              <a:t>Application</a:t>
            </a:r>
          </a:p>
        </p:txBody>
      </p:sp>
      <p:sp>
        <p:nvSpPr>
          <p:cNvPr id="45" name="Shape 98"/>
          <p:cNvSpPr/>
          <p:nvPr/>
        </p:nvSpPr>
        <p:spPr>
          <a:xfrm>
            <a:off x="4165085" y="3939490"/>
            <a:ext cx="2714400" cy="54044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650" b="1"/>
              <a:t>Linux Kernel</a:t>
            </a:r>
          </a:p>
        </p:txBody>
      </p:sp>
      <p:sp>
        <p:nvSpPr>
          <p:cNvPr id="63" name="Shape 84"/>
          <p:cNvSpPr txBox="1"/>
          <p:nvPr/>
        </p:nvSpPr>
        <p:spPr>
          <a:xfrm>
            <a:off x="5470990" y="3557238"/>
            <a:ext cx="513983" cy="2191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 dirty="0"/>
              <a:t>syscall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637363" y="3014272"/>
            <a:ext cx="387916" cy="391568"/>
            <a:chOff x="3411085" y="2380062"/>
            <a:chExt cx="517221" cy="522091"/>
          </a:xfrm>
        </p:grpSpPr>
        <p:sp>
          <p:nvSpPr>
            <p:cNvPr id="64" name="Isosceles Triangle 63"/>
            <p:cNvSpPr/>
            <p:nvPr/>
          </p:nvSpPr>
          <p:spPr>
            <a:xfrm>
              <a:off x="3688272" y="2654999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411085" y="2678738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444396" y="2381199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32126" y="2380062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4" name="Shape 77"/>
          <p:cNvSpPr/>
          <p:nvPr/>
        </p:nvSpPr>
        <p:spPr>
          <a:xfrm>
            <a:off x="4165085" y="1947095"/>
            <a:ext cx="2714400" cy="166208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" sz="1500" b="1" dirty="0"/>
              <a:t>OS Service Process</a:t>
            </a:r>
            <a:endParaRPr sz="1500" b="1" dirty="0"/>
          </a:p>
        </p:txBody>
      </p:sp>
      <p:sp>
        <p:nvSpPr>
          <p:cNvPr id="27" name="Shape 86"/>
          <p:cNvSpPr/>
          <p:nvPr/>
        </p:nvSpPr>
        <p:spPr>
          <a:xfrm flipH="1">
            <a:off x="4650281" y="2436139"/>
            <a:ext cx="1744008" cy="9696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500" dirty="0"/>
              <a:t>System Service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724140" y="3055741"/>
            <a:ext cx="305660" cy="266259"/>
            <a:chOff x="3539548" y="3310137"/>
            <a:chExt cx="407547" cy="355012"/>
          </a:xfrm>
        </p:grpSpPr>
        <p:sp>
          <p:nvSpPr>
            <p:cNvPr id="66" name="Rectangle 65"/>
            <p:cNvSpPr/>
            <p:nvPr/>
          </p:nvSpPr>
          <p:spPr>
            <a:xfrm>
              <a:off x="3539548" y="3310137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3707061" y="3458224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cxnSp>
        <p:nvCxnSpPr>
          <p:cNvPr id="52" name="Straight Arrow Connector 51"/>
          <p:cNvCxnSpPr>
            <a:stCxn id="27" idx="2"/>
            <a:endCxn id="45" idx="0"/>
          </p:cNvCxnSpPr>
          <p:nvPr/>
        </p:nvCxnSpPr>
        <p:spPr>
          <a:xfrm>
            <a:off x="5522285" y="3405838"/>
            <a:ext cx="0" cy="533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77580" y="2833001"/>
            <a:ext cx="15727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077687" y="3014270"/>
            <a:ext cx="15659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231379" y="2920341"/>
            <a:ext cx="3897502" cy="1813465"/>
            <a:chOff x="1641837" y="2941287"/>
            <a:chExt cx="5196669" cy="2417952"/>
          </a:xfrm>
        </p:grpSpPr>
        <p:sp>
          <p:nvSpPr>
            <p:cNvPr id="47" name="Oval 46"/>
            <p:cNvSpPr/>
            <p:nvPr/>
          </p:nvSpPr>
          <p:spPr>
            <a:xfrm>
              <a:off x="3393679" y="2941287"/>
              <a:ext cx="800351" cy="8003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177059" y="3003516"/>
              <a:ext cx="661447" cy="661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cxnSp>
          <p:nvCxnSpPr>
            <p:cNvPr id="50" name="Straight Connector 49"/>
            <p:cNvCxnSpPr>
              <a:stCxn id="47" idx="4"/>
            </p:cNvCxnSpPr>
            <p:nvPr/>
          </p:nvCxnSpPr>
          <p:spPr>
            <a:xfrm flipH="1">
              <a:off x="3703872" y="3741638"/>
              <a:ext cx="89983" cy="7969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8" idx="3"/>
            </p:cNvCxnSpPr>
            <p:nvPr/>
          </p:nvCxnSpPr>
          <p:spPr>
            <a:xfrm flipV="1">
              <a:off x="3793669" y="3568096"/>
              <a:ext cx="2480257" cy="9936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641837" y="4497465"/>
              <a:ext cx="28908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States spread across multiple processes</a:t>
              </a:r>
            </a:p>
          </p:txBody>
        </p:sp>
      </p:grpSp>
      <p:sp>
        <p:nvSpPr>
          <p:cNvPr id="60" name="Shape 84"/>
          <p:cNvSpPr txBox="1"/>
          <p:nvPr/>
        </p:nvSpPr>
        <p:spPr>
          <a:xfrm>
            <a:off x="3572060" y="2625087"/>
            <a:ext cx="513983" cy="2191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13" dirty="0"/>
              <a:t>IPC</a:t>
            </a:r>
          </a:p>
        </p:txBody>
      </p:sp>
      <p:sp>
        <p:nvSpPr>
          <p:cNvPr id="9" name="Rectangle 8"/>
          <p:cNvSpPr/>
          <p:nvPr/>
        </p:nvSpPr>
        <p:spPr>
          <a:xfrm rot="20002995">
            <a:off x="155849" y="3710570"/>
            <a:ext cx="242277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State Entanglement!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628171" y="1855456"/>
            <a:ext cx="6437299" cy="1861457"/>
          </a:xfrm>
          <a:prstGeom prst="round2Diag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icrokernel … </a:t>
            </a:r>
            <a:r>
              <a:rPr lang="en-US" sz="3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ish</a:t>
            </a:r>
            <a:endParaRPr lang="en-US" sz="3300" b="1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308" y="18229"/>
            <a:ext cx="1093781" cy="237965"/>
            <a:chOff x="2645" y="0"/>
            <a:chExt cx="1093781" cy="237965"/>
          </a:xfrm>
          <a:solidFill>
            <a:srgbClr val="00417B"/>
          </a:solidFill>
        </p:grpSpPr>
        <p:sp>
          <p:nvSpPr>
            <p:cNvPr id="35" name="Chevron 34"/>
            <p:cNvSpPr/>
            <p:nvPr/>
          </p:nvSpPr>
          <p:spPr>
            <a:xfrm>
              <a:off x="2645" y="0"/>
              <a:ext cx="1093781" cy="237965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4"/>
            <p:cNvSpPr/>
            <p:nvPr/>
          </p:nvSpPr>
          <p:spPr>
            <a:xfrm>
              <a:off x="147127" y="46920"/>
              <a:ext cx="804818" cy="1441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Background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015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38112"/>
            <a:ext cx="3068905" cy="3352800"/>
          </a:xfrm>
        </p:spPr>
        <p:txBody>
          <a:bodyPr/>
          <a:lstStyle/>
          <a:p>
            <a:r>
              <a:rPr lang="en-US" b="1" dirty="0" smtClean="0"/>
              <a:t>What is our larger goal?</a:t>
            </a:r>
          </a:p>
          <a:p>
            <a:pPr lvl="1"/>
            <a:r>
              <a:rPr lang="en-US" dirty="0" smtClean="0"/>
              <a:t>Users are only interested in states from their applications</a:t>
            </a:r>
            <a:endParaRPr lang="en-US" dirty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can’t we do because of state entanglement?</a:t>
            </a:r>
          </a:p>
          <a:p>
            <a:pPr marL="323850" lvl="2" indent="-153988"/>
            <a:r>
              <a:rPr lang="en-US" sz="1600" dirty="0" smtClean="0"/>
              <a:t>Fault isolation</a:t>
            </a:r>
            <a:endParaRPr lang="en-US" sz="1600" dirty="0"/>
          </a:p>
          <a:p>
            <a:pPr marL="323850" lvl="2" indent="-153988"/>
            <a:r>
              <a:rPr lang="en-US" sz="1600" dirty="0" smtClean="0"/>
              <a:t>Fault tolerance</a:t>
            </a:r>
            <a:endParaRPr lang="en-US" sz="1600" dirty="0"/>
          </a:p>
          <a:p>
            <a:pPr marL="323850" lvl="2" indent="-153988"/>
            <a:r>
              <a:rPr lang="en-US" sz="1600" dirty="0"/>
              <a:t>Application migration</a:t>
            </a:r>
          </a:p>
          <a:p>
            <a:pPr marL="323850" lvl="2" indent="-153988"/>
            <a:r>
              <a:rPr lang="en-US" sz="1600" dirty="0"/>
              <a:t>Live update</a:t>
            </a:r>
          </a:p>
          <a:p>
            <a:pPr marL="323850" lvl="2" indent="-153988"/>
            <a:r>
              <a:rPr lang="en-US" sz="1600" dirty="0"/>
              <a:t>Application speculation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http://fc00.deviantart.net/fs70/f/2013/179/2/c/ios_7_icons__updated__by_iynque-d69mme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5174" r="27718"/>
          <a:stretch/>
        </p:blipFill>
        <p:spPr bwMode="auto">
          <a:xfrm>
            <a:off x="3908454" y="1844251"/>
            <a:ext cx="3045831" cy="22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8233" y="14462"/>
            <a:ext cx="1018705" cy="242829"/>
            <a:chOff x="968178" y="-2432"/>
            <a:chExt cx="1018705" cy="242829"/>
          </a:xfrm>
          <a:solidFill>
            <a:srgbClr val="00417B"/>
          </a:solidFill>
        </p:grpSpPr>
        <p:sp>
          <p:nvSpPr>
            <p:cNvPr id="11" name="Chevron 10"/>
            <p:cNvSpPr/>
            <p:nvPr/>
          </p:nvSpPr>
          <p:spPr>
            <a:xfrm>
              <a:off x="968178" y="-2432"/>
              <a:ext cx="1018705" cy="24282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1089593" y="41619"/>
              <a:ext cx="775876" cy="15472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Motivation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– Fault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Shape 77"/>
          <p:cNvSpPr/>
          <p:nvPr/>
        </p:nvSpPr>
        <p:spPr>
          <a:xfrm>
            <a:off x="2776213" y="2075939"/>
            <a:ext cx="1750586" cy="205111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sp>
        <p:nvSpPr>
          <p:cNvPr id="10" name="Shape 77"/>
          <p:cNvSpPr/>
          <p:nvPr/>
        </p:nvSpPr>
        <p:spPr>
          <a:xfrm>
            <a:off x="774969" y="2498684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A</a:t>
            </a:r>
            <a:endParaRPr sz="1500" b="1" dirty="0"/>
          </a:p>
        </p:txBody>
      </p:sp>
      <p:sp>
        <p:nvSpPr>
          <p:cNvPr id="11" name="Shape 77"/>
          <p:cNvSpPr/>
          <p:nvPr/>
        </p:nvSpPr>
        <p:spPr>
          <a:xfrm>
            <a:off x="774968" y="3193683"/>
            <a:ext cx="1291632" cy="49575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B</a:t>
            </a:r>
            <a:endParaRPr sz="1500" b="1" dirty="0"/>
          </a:p>
        </p:txBody>
      </p:sp>
      <p:cxnSp>
        <p:nvCxnSpPr>
          <p:cNvPr id="14" name="Straight Arrow Connector 13"/>
          <p:cNvCxnSpPr>
            <a:stCxn id="48" idx="3"/>
          </p:cNvCxnSpPr>
          <p:nvPr/>
        </p:nvCxnSpPr>
        <p:spPr>
          <a:xfrm>
            <a:off x="2066600" y="2746563"/>
            <a:ext cx="709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0" idx="3"/>
          </p:cNvCxnSpPr>
          <p:nvPr/>
        </p:nvCxnSpPr>
        <p:spPr>
          <a:xfrm>
            <a:off x="2065674" y="3441562"/>
            <a:ext cx="7105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hape 77"/>
          <p:cNvSpPr/>
          <p:nvPr/>
        </p:nvSpPr>
        <p:spPr>
          <a:xfrm>
            <a:off x="774968" y="2498684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7979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A</a:t>
            </a:r>
            <a:endParaRPr sz="1500" b="1" dirty="0"/>
          </a:p>
        </p:txBody>
      </p:sp>
      <p:sp>
        <p:nvSpPr>
          <p:cNvPr id="49" name="Shape 77"/>
          <p:cNvSpPr/>
          <p:nvPr/>
        </p:nvSpPr>
        <p:spPr>
          <a:xfrm>
            <a:off x="2778066" y="2075939"/>
            <a:ext cx="1750586" cy="2051119"/>
          </a:xfrm>
          <a:prstGeom prst="roundRect">
            <a:avLst>
              <a:gd name="adj" fmla="val 16667"/>
            </a:avLst>
          </a:prstGeom>
          <a:solidFill>
            <a:srgbClr val="FF7979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sp>
        <p:nvSpPr>
          <p:cNvPr id="50" name="Shape 77"/>
          <p:cNvSpPr/>
          <p:nvPr/>
        </p:nvSpPr>
        <p:spPr>
          <a:xfrm>
            <a:off x="774042" y="3193683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7979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App B</a:t>
            </a:r>
            <a:endParaRPr sz="1500" b="1" dirty="0"/>
          </a:p>
        </p:txBody>
      </p:sp>
      <p:sp>
        <p:nvSpPr>
          <p:cNvPr id="52" name="Rectangle 51"/>
          <p:cNvSpPr/>
          <p:nvPr/>
        </p:nvSpPr>
        <p:spPr>
          <a:xfrm rot="1980000">
            <a:off x="2380938" y="3240596"/>
            <a:ext cx="75438" cy="401931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5" name="TextBox 54"/>
          <p:cNvSpPr txBox="1"/>
          <p:nvPr/>
        </p:nvSpPr>
        <p:spPr>
          <a:xfrm>
            <a:off x="4804122" y="2859122"/>
            <a:ext cx="216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App A affects App B through the OS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2" y="2274992"/>
            <a:ext cx="322351" cy="322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2" y="3561807"/>
            <a:ext cx="340659" cy="34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6" y="3506383"/>
            <a:ext cx="383569" cy="38356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65614" y="17187"/>
            <a:ext cx="1034466" cy="237299"/>
            <a:chOff x="1858634" y="332"/>
            <a:chExt cx="1034466" cy="237299"/>
          </a:xfrm>
          <a:solidFill>
            <a:srgbClr val="00417B"/>
          </a:solidFill>
        </p:grpSpPr>
        <p:sp>
          <p:nvSpPr>
            <p:cNvPr id="22" name="Chevron 21"/>
            <p:cNvSpPr/>
            <p:nvPr/>
          </p:nvSpPr>
          <p:spPr>
            <a:xfrm>
              <a:off x="1858634" y="332"/>
              <a:ext cx="1034466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1977284" y="332"/>
              <a:ext cx="797167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Problems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2" grpId="0" animBg="1"/>
      <p:bldP spid="52" grpId="1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– Fault Tolerance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865614" y="17187"/>
            <a:ext cx="1034466" cy="237299"/>
            <a:chOff x="1858634" y="332"/>
            <a:chExt cx="1034466" cy="237299"/>
          </a:xfrm>
          <a:solidFill>
            <a:srgbClr val="00417B"/>
          </a:solidFill>
        </p:grpSpPr>
        <p:sp>
          <p:nvSpPr>
            <p:cNvPr id="41" name="Chevron 40"/>
            <p:cNvSpPr/>
            <p:nvPr/>
          </p:nvSpPr>
          <p:spPr>
            <a:xfrm>
              <a:off x="1858634" y="332"/>
              <a:ext cx="1034466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hevron 4"/>
            <p:cNvSpPr/>
            <p:nvPr/>
          </p:nvSpPr>
          <p:spPr>
            <a:xfrm>
              <a:off x="1977284" y="332"/>
              <a:ext cx="797167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Problems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3" name="Shape 77"/>
          <p:cNvSpPr/>
          <p:nvPr/>
        </p:nvSpPr>
        <p:spPr>
          <a:xfrm>
            <a:off x="2775287" y="2080088"/>
            <a:ext cx="1750586" cy="205111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sp>
        <p:nvSpPr>
          <p:cNvPr id="44" name="Shape 77"/>
          <p:cNvSpPr/>
          <p:nvPr/>
        </p:nvSpPr>
        <p:spPr>
          <a:xfrm>
            <a:off x="774042" y="2502833"/>
            <a:ext cx="1291632" cy="4957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r>
              <a:rPr lang="en-US" sz="1500" b="1" dirty="0"/>
              <a:t> App A</a:t>
            </a:r>
            <a:endParaRPr sz="1500" b="1" dirty="0"/>
          </a:p>
        </p:txBody>
      </p:sp>
      <p:sp>
        <p:nvSpPr>
          <p:cNvPr id="45" name="Shape 77"/>
          <p:cNvSpPr/>
          <p:nvPr/>
        </p:nvSpPr>
        <p:spPr>
          <a:xfrm>
            <a:off x="774042" y="3197831"/>
            <a:ext cx="1291632" cy="49575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r>
              <a:rPr lang="en-US" sz="1500" b="1" dirty="0"/>
              <a:t> App B</a:t>
            </a:r>
            <a:endParaRPr sz="1500" b="1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2065674" y="2750712"/>
            <a:ext cx="709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3"/>
          </p:cNvCxnSpPr>
          <p:nvPr/>
        </p:nvCxnSpPr>
        <p:spPr>
          <a:xfrm>
            <a:off x="2065674" y="3445710"/>
            <a:ext cx="709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602585" y="2593662"/>
            <a:ext cx="336226" cy="292885"/>
            <a:chOff x="3539548" y="3310137"/>
            <a:chExt cx="407547" cy="355012"/>
          </a:xfrm>
        </p:grpSpPr>
        <p:sp>
          <p:nvSpPr>
            <p:cNvPr id="56" name="Rectangle 55"/>
            <p:cNvSpPr/>
            <p:nvPr/>
          </p:nvSpPr>
          <p:spPr>
            <a:xfrm>
              <a:off x="3539548" y="3310137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3707061" y="3458224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60" name="Shape 77"/>
          <p:cNvSpPr/>
          <p:nvPr/>
        </p:nvSpPr>
        <p:spPr>
          <a:xfrm>
            <a:off x="2775287" y="2076177"/>
            <a:ext cx="1750586" cy="2051119"/>
          </a:xfrm>
          <a:prstGeom prst="roundRect">
            <a:avLst>
              <a:gd name="adj" fmla="val 16667"/>
            </a:avLst>
          </a:prstGeom>
          <a:solidFill>
            <a:srgbClr val="FF7979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3527854" y="2631121"/>
            <a:ext cx="336226" cy="292885"/>
            <a:chOff x="3539548" y="3310137"/>
            <a:chExt cx="407547" cy="355012"/>
          </a:xfrm>
        </p:grpSpPr>
        <p:sp>
          <p:nvSpPr>
            <p:cNvPr id="66" name="Rectangle 65"/>
            <p:cNvSpPr/>
            <p:nvPr/>
          </p:nvSpPr>
          <p:spPr>
            <a:xfrm>
              <a:off x="3539548" y="3310137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3707061" y="3458224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58935" y="3284303"/>
            <a:ext cx="324966" cy="402236"/>
            <a:chOff x="5585727" y="3548920"/>
            <a:chExt cx="393898" cy="487558"/>
          </a:xfrm>
        </p:grpSpPr>
        <p:sp>
          <p:nvSpPr>
            <p:cNvPr id="69" name="Oval 68"/>
            <p:cNvSpPr/>
            <p:nvPr/>
          </p:nvSpPr>
          <p:spPr>
            <a:xfrm>
              <a:off x="5585727" y="3813063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0" name="Diamond 69"/>
            <p:cNvSpPr/>
            <p:nvPr/>
          </p:nvSpPr>
          <p:spPr>
            <a:xfrm>
              <a:off x="5726864" y="3548920"/>
              <a:ext cx="252761" cy="25276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71" name="Shape 77"/>
          <p:cNvSpPr/>
          <p:nvPr/>
        </p:nvSpPr>
        <p:spPr>
          <a:xfrm>
            <a:off x="2889587" y="2190477"/>
            <a:ext cx="1750586" cy="2051119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 </a:t>
            </a:r>
            <a:r>
              <a:rPr lang="en-US" sz="1500" b="1" baseline="-25000" dirty="0"/>
              <a:t>t-1</a:t>
            </a:r>
            <a:endParaRPr sz="1500" b="1" dirty="0"/>
          </a:p>
        </p:txBody>
      </p:sp>
      <p:sp>
        <p:nvSpPr>
          <p:cNvPr id="72" name="Shape 77"/>
          <p:cNvSpPr/>
          <p:nvPr/>
        </p:nvSpPr>
        <p:spPr>
          <a:xfrm>
            <a:off x="3003887" y="2304777"/>
            <a:ext cx="1750586" cy="205111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 </a:t>
            </a:r>
            <a:r>
              <a:rPr lang="en-US" sz="1500" b="1" baseline="-25000" dirty="0"/>
              <a:t>t-2</a:t>
            </a:r>
            <a:endParaRPr sz="1500" b="1" dirty="0"/>
          </a:p>
        </p:txBody>
      </p:sp>
      <p:sp>
        <p:nvSpPr>
          <p:cNvPr id="73" name="Shape 77"/>
          <p:cNvSpPr/>
          <p:nvPr/>
        </p:nvSpPr>
        <p:spPr>
          <a:xfrm>
            <a:off x="3118187" y="2419077"/>
            <a:ext cx="1750586" cy="205111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 </a:t>
            </a:r>
            <a:r>
              <a:rPr lang="en-US" sz="1500" b="1" baseline="-25000" dirty="0"/>
              <a:t>t-3</a:t>
            </a:r>
            <a:endParaRPr sz="1500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3848829" y="3024144"/>
            <a:ext cx="336226" cy="1051075"/>
            <a:chOff x="5152146" y="3143393"/>
            <a:chExt cx="407547" cy="1274030"/>
          </a:xfrm>
        </p:grpSpPr>
        <p:grpSp>
          <p:nvGrpSpPr>
            <p:cNvPr id="75" name="Group 74"/>
            <p:cNvGrpSpPr/>
            <p:nvPr/>
          </p:nvGrpSpPr>
          <p:grpSpPr>
            <a:xfrm>
              <a:off x="5152146" y="3143393"/>
              <a:ext cx="407547" cy="355012"/>
              <a:chOff x="3539548" y="3310137"/>
              <a:chExt cx="407547" cy="35501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539548" y="3310137"/>
                <a:ext cx="189904" cy="18990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3707061" y="3458224"/>
                <a:ext cx="240034" cy="20692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5172237" y="4194008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38284" y="3225110"/>
            <a:ext cx="324966" cy="402236"/>
            <a:chOff x="3024860" y="3469996"/>
            <a:chExt cx="393898" cy="487558"/>
          </a:xfrm>
        </p:grpSpPr>
        <p:sp>
          <p:nvSpPr>
            <p:cNvPr id="80" name="Oval 79"/>
            <p:cNvSpPr/>
            <p:nvPr/>
          </p:nvSpPr>
          <p:spPr>
            <a:xfrm>
              <a:off x="3024860" y="3734139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1" name="Diamond 80"/>
            <p:cNvSpPr/>
            <p:nvPr/>
          </p:nvSpPr>
          <p:spPr>
            <a:xfrm>
              <a:off x="3165997" y="3469996"/>
              <a:ext cx="252761" cy="25276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81616" y="3143003"/>
            <a:ext cx="2719443" cy="828851"/>
            <a:chOff x="2254687" y="3277290"/>
            <a:chExt cx="3296295" cy="1004668"/>
          </a:xfrm>
        </p:grpSpPr>
        <p:sp>
          <p:nvSpPr>
            <p:cNvPr id="83" name="Oval 82"/>
            <p:cNvSpPr/>
            <p:nvPr/>
          </p:nvSpPr>
          <p:spPr>
            <a:xfrm>
              <a:off x="5099205" y="3830181"/>
              <a:ext cx="451777" cy="4517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254687" y="3277290"/>
              <a:ext cx="451777" cy="4517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cxnSp>
          <p:nvCxnSpPr>
            <p:cNvPr id="85" name="Straight Connector 84"/>
            <p:cNvCxnSpPr>
              <a:stCxn id="84" idx="6"/>
              <a:endCxn id="83" idx="2"/>
            </p:cNvCxnSpPr>
            <p:nvPr/>
          </p:nvCxnSpPr>
          <p:spPr>
            <a:xfrm>
              <a:off x="2706464" y="3503179"/>
              <a:ext cx="2392741" cy="5528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4336677" y="3231375"/>
            <a:ext cx="416845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41140" y="3159903"/>
            <a:ext cx="261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 fault recovery for App A unexpectedly breaks App B </a:t>
            </a:r>
          </a:p>
        </p:txBody>
      </p:sp>
    </p:spTree>
    <p:extLst>
      <p:ext uri="{BB962C8B-B14F-4D97-AF65-F5344CB8AC3E}">
        <p14:creationId xmlns:p14="http://schemas.microsoft.com/office/powerpoint/2010/main" val="916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1" grpId="0" animBg="1"/>
      <p:bldP spid="72" grpId="0" animBg="1"/>
      <p:bldP spid="73" grpId="0" animBg="1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http://www.e-book-news.de/wp-content/uploads/2012/11/weltbild-tablet-pc4-android-starte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2683045" y="2209313"/>
            <a:ext cx="1583318" cy="19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874955" y="2432048"/>
            <a:ext cx="1208482" cy="154468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1026" name="Picture 2" descr="http://www.e-book-news.de/wp-content/uploads/2012/11/weltbild-tablet-pc4-android-starte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637509" y="2209313"/>
            <a:ext cx="1583318" cy="19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0712" y="2426989"/>
            <a:ext cx="1208482" cy="154468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– App Migration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03866" y="5369405"/>
            <a:ext cx="3014253" cy="304271"/>
          </a:xfrm>
        </p:spPr>
        <p:txBody>
          <a:bodyPr/>
          <a:lstStyle/>
          <a:p>
            <a:r>
              <a:rPr lang="en-US" smtClean="0"/>
              <a:t>APSys 2015                Tokyo,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67491" y="2903269"/>
            <a:ext cx="261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Post-migration, App A cannot </a:t>
            </a:r>
            <a:r>
              <a:rPr lang="en-US" sz="1600" dirty="0" smtClean="0">
                <a:latin typeface="+mj-lt"/>
              </a:rPr>
              <a:t>continue using OS Service</a:t>
            </a:r>
            <a:endParaRPr lang="en-US" sz="1600" dirty="0">
              <a:latin typeface="+mj-lt"/>
            </a:endParaRPr>
          </a:p>
        </p:txBody>
      </p:sp>
      <p:sp>
        <p:nvSpPr>
          <p:cNvPr id="40" name="Shape 77"/>
          <p:cNvSpPr/>
          <p:nvPr/>
        </p:nvSpPr>
        <p:spPr>
          <a:xfrm>
            <a:off x="1030945" y="2500162"/>
            <a:ext cx="802001" cy="4097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ctr" anchorCtr="0">
            <a:noAutofit/>
          </a:bodyPr>
          <a:lstStyle/>
          <a:p>
            <a:pPr algn="ctr"/>
            <a:r>
              <a:rPr lang="en-US" sz="1500" b="1" dirty="0"/>
              <a:t> App</a:t>
            </a:r>
            <a:endParaRPr sz="1500" b="1" dirty="0"/>
          </a:p>
        </p:txBody>
      </p:sp>
      <p:sp>
        <p:nvSpPr>
          <p:cNvPr id="41" name="Shape 77"/>
          <p:cNvSpPr/>
          <p:nvPr/>
        </p:nvSpPr>
        <p:spPr>
          <a:xfrm>
            <a:off x="883700" y="3253791"/>
            <a:ext cx="1086977" cy="60741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7432" y="3531900"/>
            <a:ext cx="544790" cy="263250"/>
            <a:chOff x="1703240" y="3508545"/>
            <a:chExt cx="726387" cy="351000"/>
          </a:xfrm>
        </p:grpSpPr>
        <p:sp>
          <p:nvSpPr>
            <p:cNvPr id="45" name="Rectangle 44"/>
            <p:cNvSpPr/>
            <p:nvPr/>
          </p:nvSpPr>
          <p:spPr>
            <a:xfrm>
              <a:off x="1703240" y="3669376"/>
              <a:ext cx="189904" cy="189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189593" y="3652620"/>
              <a:ext cx="240034" cy="20692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954353" y="3508545"/>
              <a:ext cx="223415" cy="223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cxnSp>
        <p:nvCxnSpPr>
          <p:cNvPr id="47" name="Straight Arrow Connector 46"/>
          <p:cNvCxnSpPr>
            <a:stCxn id="40" idx="2"/>
            <a:endCxn id="41" idx="0"/>
          </p:cNvCxnSpPr>
          <p:nvPr/>
        </p:nvCxnSpPr>
        <p:spPr>
          <a:xfrm flipH="1">
            <a:off x="1427190" y="2909877"/>
            <a:ext cx="4756" cy="343913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5037" y="4254630"/>
            <a:ext cx="122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original device</a:t>
            </a:r>
          </a:p>
        </p:txBody>
      </p:sp>
      <p:sp>
        <p:nvSpPr>
          <p:cNvPr id="57" name="Shape 77"/>
          <p:cNvSpPr/>
          <p:nvPr/>
        </p:nvSpPr>
        <p:spPr>
          <a:xfrm>
            <a:off x="2942068" y="3251283"/>
            <a:ext cx="1086977" cy="60741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90" rIns="68569" bIns="68569" anchor="t" anchorCtr="0">
            <a:noAutofit/>
          </a:bodyPr>
          <a:lstStyle/>
          <a:p>
            <a:pPr algn="ctr"/>
            <a:r>
              <a:rPr lang="en-US" sz="1500" b="1" dirty="0"/>
              <a:t>OS Service</a:t>
            </a:r>
            <a:endParaRPr sz="1500" b="1" dirty="0"/>
          </a:p>
        </p:txBody>
      </p:sp>
      <p:sp>
        <p:nvSpPr>
          <p:cNvPr id="60" name="Rectangle 59"/>
          <p:cNvSpPr/>
          <p:nvPr/>
        </p:nvSpPr>
        <p:spPr>
          <a:xfrm>
            <a:off x="3335798" y="3650014"/>
            <a:ext cx="142428" cy="142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67" name="Straight Arrow Connector 66"/>
          <p:cNvCxnSpPr>
            <a:endCxn id="57" idx="0"/>
          </p:cNvCxnSpPr>
          <p:nvPr/>
        </p:nvCxnSpPr>
        <p:spPr>
          <a:xfrm flipH="1">
            <a:off x="3485558" y="2907368"/>
            <a:ext cx="4756" cy="343913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863406" y="4252120"/>
            <a:ext cx="122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target device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35174" y="3442761"/>
            <a:ext cx="29880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3494271" y="3518218"/>
            <a:ext cx="372716" cy="372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29" name="Straight Connector 28"/>
          <p:cNvCxnSpPr>
            <a:stCxn id="28" idx="6"/>
          </p:cNvCxnSpPr>
          <p:nvPr/>
        </p:nvCxnSpPr>
        <p:spPr>
          <a:xfrm flipV="1">
            <a:off x="3866987" y="3251281"/>
            <a:ext cx="817648" cy="453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865614" y="17187"/>
            <a:ext cx="1034466" cy="237299"/>
            <a:chOff x="1858634" y="332"/>
            <a:chExt cx="1034466" cy="237299"/>
          </a:xfrm>
          <a:solidFill>
            <a:srgbClr val="00417B"/>
          </a:solidFill>
        </p:grpSpPr>
        <p:sp>
          <p:nvSpPr>
            <p:cNvPr id="31" name="Chevron 30"/>
            <p:cNvSpPr/>
            <p:nvPr/>
          </p:nvSpPr>
          <p:spPr>
            <a:xfrm>
              <a:off x="1858634" y="332"/>
              <a:ext cx="1034466" cy="237299"/>
            </a:xfrm>
            <a:prstGeom prst="chevron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1977284" y="332"/>
              <a:ext cx="797167" cy="237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chemeClr val="bg1"/>
                  </a:solidFill>
                  <a:latin typeface="+mn-lt"/>
                </a:rPr>
                <a:t>Problems</a:t>
              </a:r>
              <a:endParaRPr lang="en-US" sz="1000" b="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6958 -0.00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9" y="-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0" grpId="0" animBg="1"/>
      <p:bldP spid="71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>
            <a:off x="10" y="-1"/>
            <a:ext cx="7619991" cy="409589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9761" y="4624595"/>
            <a:ext cx="6952869" cy="514350"/>
          </a:xfrm>
        </p:spPr>
        <p:txBody>
          <a:bodyPr/>
          <a:lstStyle/>
          <a:p>
            <a:pPr algn="ctr"/>
            <a:r>
              <a:rPr lang="en-US" sz="3200" dirty="0"/>
              <a:t>Solution:  OS Service Virtualization  </a:t>
            </a:r>
          </a:p>
        </p:txBody>
      </p:sp>
    </p:spTree>
    <p:extLst>
      <p:ext uri="{BB962C8B-B14F-4D97-AF65-F5344CB8AC3E}">
        <p14:creationId xmlns:p14="http://schemas.microsoft.com/office/powerpoint/2010/main" val="3082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ice University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605F64"/>
      </a:accent1>
      <a:accent2>
        <a:srgbClr val="00417B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3067</TotalTime>
  <Words>1400</Words>
  <Application>Microsoft Office PowerPoint</Application>
  <PresentationFormat>Custom</PresentationFormat>
  <Paragraphs>341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Nirmala UI Semilight</vt:lpstr>
      <vt:lpstr>Times New Roman</vt:lpstr>
      <vt:lpstr>Wingdings</vt:lpstr>
      <vt:lpstr>Retrospect</vt:lpstr>
      <vt:lpstr>Eliminating State Entanglement with Checkpoint-Based Virtualization  of Mobile OS Services</vt:lpstr>
      <vt:lpstr>What is State Entanglement?</vt:lpstr>
      <vt:lpstr>Shared Library Model</vt:lpstr>
      <vt:lpstr>Mobile OS Service Model</vt:lpstr>
      <vt:lpstr>Why do we care?</vt:lpstr>
      <vt:lpstr>Problems – Fault Isolation</vt:lpstr>
      <vt:lpstr>Problems – Fault Tolerance</vt:lpstr>
      <vt:lpstr>Problems – App Migration</vt:lpstr>
      <vt:lpstr>Solution:  OS Service Virtualization  </vt:lpstr>
      <vt:lpstr>OS Service Virtualization </vt:lpstr>
      <vt:lpstr>Corsa:  Checkpoint-based Virtualization</vt:lpstr>
      <vt:lpstr>Corsa Enables Fault Isolation</vt:lpstr>
      <vt:lpstr>Corsa Enables Fault Tolerance</vt:lpstr>
      <vt:lpstr>Corsa Enables App Migration</vt:lpstr>
      <vt:lpstr>Ongoing Implementation</vt:lpstr>
      <vt:lpstr>Feasibility</vt:lpstr>
      <vt:lpstr>Feasibility</vt:lpstr>
      <vt:lpstr>Feasibility</vt:lpstr>
      <vt:lpstr>Related Work at a glance</vt:lpstr>
      <vt:lpstr>Discussion</vt:lpstr>
      <vt:lpstr>Concluding Remarks</vt:lpstr>
      <vt:lpstr>Mobile OS Service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Eliminating State Entanglement with Checkpoint-Based Virtualization of Mobile OS Services</dc:title>
  <dc:creator>Kevin Boos</dc:creator>
  <cp:lastModifiedBy>Kevin Boos</cp:lastModifiedBy>
  <cp:revision>531</cp:revision>
  <dcterms:created xsi:type="dcterms:W3CDTF">2015-07-17T07:28:59Z</dcterms:created>
  <dcterms:modified xsi:type="dcterms:W3CDTF">2015-07-28T15:13:18Z</dcterms:modified>
</cp:coreProperties>
</file>